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9"/>
  </p:notesMasterIdLst>
  <p:sldIdLst>
    <p:sldId id="256" r:id="rId2"/>
    <p:sldId id="306" r:id="rId3"/>
    <p:sldId id="507" r:id="rId4"/>
    <p:sldId id="308" r:id="rId5"/>
    <p:sldId id="309" r:id="rId6"/>
    <p:sldId id="438" r:id="rId7"/>
    <p:sldId id="470" r:id="rId8"/>
    <p:sldId id="469" r:id="rId9"/>
    <p:sldId id="439" r:id="rId10"/>
    <p:sldId id="443" r:id="rId11"/>
    <p:sldId id="444" r:id="rId12"/>
    <p:sldId id="445" r:id="rId13"/>
    <p:sldId id="508" r:id="rId14"/>
    <p:sldId id="539" r:id="rId15"/>
    <p:sldId id="540" r:id="rId16"/>
    <p:sldId id="468" r:id="rId17"/>
    <p:sldId id="509" r:id="rId18"/>
    <p:sldId id="511" r:id="rId19"/>
    <p:sldId id="512" r:id="rId20"/>
    <p:sldId id="515" r:id="rId21"/>
    <p:sldId id="477" r:id="rId22"/>
    <p:sldId id="499" r:id="rId23"/>
    <p:sldId id="534" r:id="rId24"/>
    <p:sldId id="535" r:id="rId25"/>
    <p:sldId id="536" r:id="rId26"/>
    <p:sldId id="537" r:id="rId27"/>
    <p:sldId id="516" r:id="rId28"/>
    <p:sldId id="517" r:id="rId29"/>
    <p:sldId id="482" r:id="rId30"/>
    <p:sldId id="518" r:id="rId31"/>
    <p:sldId id="529" r:id="rId32"/>
    <p:sldId id="530" r:id="rId33"/>
    <p:sldId id="560" r:id="rId34"/>
    <p:sldId id="531" r:id="rId35"/>
    <p:sldId id="532" r:id="rId36"/>
    <p:sldId id="533" r:id="rId37"/>
    <p:sldId id="478" r:id="rId38"/>
    <p:sldId id="503" r:id="rId39"/>
    <p:sldId id="527" r:id="rId40"/>
    <p:sldId id="481" r:id="rId41"/>
    <p:sldId id="528" r:id="rId42"/>
    <p:sldId id="519" r:id="rId43"/>
    <p:sldId id="520" r:id="rId44"/>
    <p:sldId id="526" r:id="rId45"/>
    <p:sldId id="538" r:id="rId46"/>
    <p:sldId id="561" r:id="rId47"/>
    <p:sldId id="433" r:id="rId48"/>
    <p:sldId id="434" r:id="rId49"/>
    <p:sldId id="521" r:id="rId50"/>
    <p:sldId id="523" r:id="rId51"/>
    <p:sldId id="524" r:id="rId52"/>
    <p:sldId id="541" r:id="rId53"/>
    <p:sldId id="542" r:id="rId54"/>
    <p:sldId id="543" r:id="rId55"/>
    <p:sldId id="544" r:id="rId56"/>
    <p:sldId id="525" r:id="rId57"/>
    <p:sldId id="545" r:id="rId58"/>
    <p:sldId id="546" r:id="rId59"/>
    <p:sldId id="547" r:id="rId60"/>
    <p:sldId id="550" r:id="rId61"/>
    <p:sldId id="549" r:id="rId62"/>
    <p:sldId id="551" r:id="rId63"/>
    <p:sldId id="554" r:id="rId64"/>
    <p:sldId id="552" r:id="rId65"/>
    <p:sldId id="553" r:id="rId66"/>
    <p:sldId id="557" r:id="rId67"/>
    <p:sldId id="55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4"/>
    <p:restoredTop sz="96327"/>
  </p:normalViewPr>
  <p:slideViewPr>
    <p:cSldViewPr snapToGrid="0" snapToObjects="1">
      <p:cViewPr varScale="1">
        <p:scale>
          <a:sx n="104" d="100"/>
          <a:sy n="104" d="100"/>
        </p:scale>
        <p:origin x="232" y="7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E686BE-5348-9E4C-B5DF-C6F17847F68D}" type="datetimeFigureOut">
              <a:rPr lang="en-US" smtClean="0"/>
              <a:t>10/26/21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5BE598-9299-8B4B-91ED-F9A52B2F87DB}" type="slidenum">
              <a:rPr lang="en-US" smtClean="0"/>
              <a:t>‹#›</a:t>
            </a:fld>
            <a:endParaRPr lang="en-US"/>
          </a:p>
        </p:txBody>
      </p:sp>
    </p:spTree>
    <p:extLst>
      <p:ext uri="{BB962C8B-B14F-4D97-AF65-F5344CB8AC3E}">
        <p14:creationId xmlns:p14="http://schemas.microsoft.com/office/powerpoint/2010/main" val="32898263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839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186B963-2F60-C341-A22F-F38706EE7396}" type="slidenum">
              <a:rPr lang="en-US" altLang="en-US">
                <a:latin typeface="Calibri" charset="0"/>
              </a:rPr>
              <a:pPr eaLnBrk="1" hangingPunct="1"/>
              <a:t>1</a:t>
            </a:fld>
            <a:endParaRPr lang="en-US" altLang="en-US">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D79635A-0538-EB41-BCB3-7B57B40F3899}" type="slidenum">
              <a:rPr lang="en-US" altLang="en-US">
                <a:latin typeface="Calibri" charset="0"/>
              </a:rPr>
              <a:pPr eaLnBrk="1" hangingPunct="1"/>
              <a:t>13</a:t>
            </a:fld>
            <a:endParaRPr lang="en-US" altLang="en-US">
              <a:latin typeface="Calibri"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033CC9-2C56-5C41-A87B-C6D3CFA9D128}" type="slidenum">
              <a:rPr lang="en-US" altLang="en-US">
                <a:latin typeface="Calibri" charset="0"/>
              </a:rPr>
              <a:pPr eaLnBrk="1" hangingPunct="1"/>
              <a:t>14</a:t>
            </a:fld>
            <a:endParaRPr lang="en-US" altLang="en-US">
              <a:latin typeface="Calibri" charset="0"/>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3086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F2C01F2-FCF0-8F43-A756-AA154733572D}" type="slidenum">
              <a:rPr lang="en-US" altLang="en-US">
                <a:latin typeface="Calibri" charset="0"/>
              </a:rPr>
              <a:pPr eaLnBrk="1" hangingPunct="1"/>
              <a:t>15</a:t>
            </a:fld>
            <a:endParaRPr lang="en-US" altLang="en-US">
              <a:latin typeface="Calibri" charset="0"/>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96089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E15A7BF-EADE-6B4C-AA46-0661DD5EA8C0}" type="slidenum">
              <a:rPr lang="en-US" altLang="en-US">
                <a:latin typeface="Calibri" charset="0"/>
              </a:rPr>
              <a:pPr eaLnBrk="1" hangingPunct="1"/>
              <a:t>16</a:t>
            </a:fld>
            <a:endParaRPr lang="en-US" altLang="en-US">
              <a:latin typeface="Calibri"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3C2D083-79DF-784E-81F4-0FDD5064139F}" type="slidenum">
              <a:rPr lang="en-US" altLang="en-US">
                <a:latin typeface="Calibri" charset="0"/>
              </a:rPr>
              <a:pPr eaLnBrk="1" hangingPunct="1"/>
              <a:t>17</a:t>
            </a:fld>
            <a:endParaRPr lang="en-US" altLang="en-US">
              <a:latin typeface="Calibri"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330EB56-6FF9-DF4D-A25B-D346783CA620}" type="slidenum">
              <a:rPr lang="en-US" altLang="en-US">
                <a:latin typeface="Calibri" charset="0"/>
              </a:rPr>
              <a:pPr eaLnBrk="1" hangingPunct="1"/>
              <a:t>18</a:t>
            </a:fld>
            <a:endParaRPr lang="en-US" altLang="en-US">
              <a:latin typeface="Calibri" charset="0"/>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7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BA55A00-6E0A-284E-A3DF-6A4C16EB7E2F}" type="slidenum">
              <a:rPr lang="en-US" altLang="en-US">
                <a:latin typeface="Calibri" charset="0"/>
              </a:rPr>
              <a:pPr eaLnBrk="1" hangingPunct="1"/>
              <a:t>19</a:t>
            </a:fld>
            <a:endParaRPr lang="en-US" altLang="en-US">
              <a:latin typeface="Calibri" charset="0"/>
            </a:endParaRPr>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3400B42-6301-D646-9AF7-21D9B55D3344}" type="slidenum">
              <a:rPr lang="en-US" altLang="en-US">
                <a:latin typeface="Calibri" charset="0"/>
              </a:rPr>
              <a:pPr eaLnBrk="1" hangingPunct="1"/>
              <a:t>22</a:t>
            </a:fld>
            <a:endParaRPr lang="en-US" altLang="en-US">
              <a:latin typeface="Calibri"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-&gt; http://chariotsolutions.blogspot.com/2010/01/why-you-need-nosql-in-your-toolbox.html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BD3572-AD7F-1748-9D08-AB585B9062AC}" type="slidenum">
              <a:rPr lang="en-US" altLang="en-US">
                <a:latin typeface="Calibri" charset="0"/>
              </a:rPr>
              <a:pPr eaLnBrk="1" hangingPunct="1"/>
              <a:t>27</a:t>
            </a:fld>
            <a:endParaRPr lang="en-US" altLang="en-US">
              <a:latin typeface="Calibri"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-&gt; http://chariotsolutions.blogspot.com/2010/01/why-you-need-nosql-in-your-toolbox.html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840D7A7-84DF-3148-818B-8B2A9ABB18BE}" type="slidenum">
              <a:rPr lang="en-US" altLang="en-US">
                <a:latin typeface="Calibri" charset="0"/>
              </a:rPr>
              <a:pPr eaLnBrk="1" hangingPunct="1"/>
              <a:t>28</a:t>
            </a:fld>
            <a:endParaRPr lang="en-US" altLang="en-US">
              <a:latin typeface="Calibri"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-&gt; http://chariotsolutions.blogspot.com/2010/01/why-you-need-nosql-in-your-toolbox.html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E765E32-93D8-6649-9FB3-E350D4D9CCDF}" type="slidenum">
              <a:rPr lang="en-US" altLang="en-US">
                <a:latin typeface="Calibri" charset="0"/>
              </a:rPr>
              <a:pPr eaLnBrk="1" hangingPunct="1"/>
              <a:t>2</a:t>
            </a:fld>
            <a:endParaRPr lang="en-US" altLang="en-US">
              <a:latin typeface="Calibri" charset="0"/>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lnSpc>
                <a:spcPct val="90000"/>
              </a:lnSpc>
              <a:spcBef>
                <a:spcPct val="0"/>
              </a:spcBef>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3289A0C-AF74-1E4F-BC34-910BB7683A41}" type="slidenum">
              <a:rPr lang="en-US" altLang="x-none">
                <a:latin typeface="Calibri" charset="0"/>
              </a:rPr>
              <a:pPr eaLnBrk="1" hangingPunct="1"/>
              <a:t>37</a:t>
            </a:fld>
            <a:endParaRPr lang="en-US" altLang="x-none">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6B0F0-8C48-9240-AE69-B0A70C93A5EC}" type="slidenum">
              <a:rPr lang="en-US" altLang="x-none" smtClean="0"/>
              <a:pPr/>
              <a:t>43</a:t>
            </a:fld>
            <a:endParaRPr lang="en-US" altLang="x-none"/>
          </a:p>
        </p:txBody>
      </p:sp>
    </p:spTree>
    <p:extLst>
      <p:ext uri="{BB962C8B-B14F-4D97-AF65-F5344CB8AC3E}">
        <p14:creationId xmlns:p14="http://schemas.microsoft.com/office/powerpoint/2010/main" val="345304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www.xenonstack.com</a:t>
            </a:r>
            <a:r>
              <a:rPr lang="en-US" dirty="0"/>
              <a:t>/blog/big-data-engineering/ingestion-processing-big-data-</a:t>
            </a:r>
            <a:r>
              <a:rPr lang="en-US" dirty="0" err="1"/>
              <a:t>iot</a:t>
            </a:r>
            <a:r>
              <a:rPr lang="en-US" dirty="0"/>
              <a:t>-stream/</a:t>
            </a:r>
          </a:p>
        </p:txBody>
      </p:sp>
      <p:sp>
        <p:nvSpPr>
          <p:cNvPr id="4" name="Slide Number Placeholder 3"/>
          <p:cNvSpPr>
            <a:spLocks noGrp="1"/>
          </p:cNvSpPr>
          <p:nvPr>
            <p:ph type="sldNum" sz="quarter" idx="10"/>
          </p:nvPr>
        </p:nvSpPr>
        <p:spPr/>
        <p:txBody>
          <a:bodyPr/>
          <a:lstStyle/>
          <a:p>
            <a:fld id="{A8B6B0F0-8C48-9240-AE69-B0A70C93A5EC}" type="slidenum">
              <a:rPr lang="en-US" altLang="x-none" smtClean="0"/>
              <a:pPr/>
              <a:t>67</a:t>
            </a:fld>
            <a:endParaRPr lang="en-US" altLang="x-none"/>
          </a:p>
        </p:txBody>
      </p:sp>
    </p:spTree>
    <p:extLst>
      <p:ext uri="{BB962C8B-B14F-4D97-AF65-F5344CB8AC3E}">
        <p14:creationId xmlns:p14="http://schemas.microsoft.com/office/powerpoint/2010/main" val="39219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0D1BF09-6D97-3E44-9817-1D62BFECAD01}" type="slidenum">
              <a:rPr lang="en-US" altLang="en-US">
                <a:latin typeface="Calibri" charset="0"/>
              </a:rPr>
              <a:pPr eaLnBrk="1" hangingPunct="1"/>
              <a:t>5</a:t>
            </a:fld>
            <a:endParaRPr lang="en-US" altLang="en-US">
              <a:latin typeface="Calibri" charset="0"/>
            </a:endParaRPr>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F5B5C4B-C6BE-5F48-A797-63EA271777DF}" type="slidenum">
              <a:rPr lang="en-US" altLang="en-US">
                <a:latin typeface="Calibri" charset="0"/>
              </a:rPr>
              <a:pPr eaLnBrk="1" hangingPunct="1"/>
              <a:t>6</a:t>
            </a:fld>
            <a:endParaRPr lang="en-US" altLang="en-US">
              <a:latin typeface="Calibri"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D028664-7D0B-4949-8E8D-FAEE3109AA41}" type="slidenum">
              <a:rPr lang="en-US" altLang="en-US">
                <a:latin typeface="Calibri" charset="0"/>
              </a:rPr>
              <a:pPr eaLnBrk="1" hangingPunct="1"/>
              <a:t>7</a:t>
            </a:fld>
            <a:endParaRPr lang="en-US" altLang="en-US">
              <a:latin typeface="Calibri"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67CF971-A303-464E-A057-54B892FAA7F7}" type="slidenum">
              <a:rPr lang="en-US" altLang="en-US">
                <a:latin typeface="Calibri" charset="0"/>
              </a:rPr>
              <a:pPr eaLnBrk="1" hangingPunct="1"/>
              <a:t>8</a:t>
            </a:fld>
            <a:endParaRPr lang="en-US" altLang="en-US">
              <a:latin typeface="Calibri"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96FA119-B137-BB42-8F6C-C2A1B34D2DB9}" type="slidenum">
              <a:rPr lang="en-US" altLang="en-US">
                <a:latin typeface="Calibri" charset="0"/>
              </a:rPr>
              <a:pPr eaLnBrk="1" hangingPunct="1"/>
              <a:t>10</a:t>
            </a:fld>
            <a:endParaRPr lang="en-US" altLang="en-US">
              <a:latin typeface="Calibri" charset="0"/>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-&gt; BigTable: http://labs.google.com/papers/bigtable.html</a:t>
            </a:r>
          </a:p>
          <a:p>
            <a:pPr eaLnBrk="1" hangingPunct="1">
              <a:spcBef>
                <a:spcPct val="0"/>
              </a:spcBef>
            </a:pPr>
            <a:r>
              <a:rPr lang="en-US" altLang="en-US"/>
              <a:t>-&gt; Dynamo: http://www.allthingsdistributed.com/2007/10/amazons_dynamo.html and  http://www.allthingsdistributed.com/files/amazon-dynamo-sosp2007.pdf</a:t>
            </a:r>
          </a:p>
          <a:p>
            <a:pPr eaLnBrk="1" hangingPunct="1">
              <a:spcBef>
                <a:spcPct val="0"/>
              </a:spcBef>
            </a:pPr>
            <a:r>
              <a:rPr lang="en-US" altLang="en-US"/>
              <a:t>-&gt; Amazon and consistency </a:t>
            </a:r>
          </a:p>
          <a:p>
            <a:pPr eaLnBrk="1" hangingPunct="1">
              <a:spcBef>
                <a:spcPct val="0"/>
              </a:spcBef>
            </a:pPr>
            <a:r>
              <a:rPr lang="en-US" altLang="en-US"/>
              <a:t>    * http://www.allthingsdistributed.com/2010/02</a:t>
            </a:r>
          </a:p>
          <a:p>
            <a:pPr eaLnBrk="1" hangingPunct="1">
              <a:spcBef>
                <a:spcPct val="0"/>
              </a:spcBef>
            </a:pPr>
            <a:r>
              <a:rPr lang="en-US" altLang="en-US"/>
              <a:t>    * http://www.allthingsdistributed.com/2008/12</a:t>
            </a:r>
          </a:p>
          <a:p>
            <a:pPr lvl="1" eaLnBrk="1" hangingPunct="1">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09711F0-0DBD-F147-90E9-23744EF199A5}" type="slidenum">
              <a:rPr lang="en-US" altLang="en-US">
                <a:latin typeface="Calibri" charset="0"/>
              </a:rPr>
              <a:pPr eaLnBrk="1" hangingPunct="1"/>
              <a:t>11</a:t>
            </a:fld>
            <a:endParaRPr lang="en-US" altLang="en-US">
              <a:latin typeface="Calibri"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85E1CC5-64C3-1B4E-BF5B-26D0FFF7D15C}" type="slidenum">
              <a:rPr lang="en-US" altLang="en-US">
                <a:latin typeface="Calibri" charset="0"/>
              </a:rPr>
              <a:pPr eaLnBrk="1" hangingPunct="1"/>
              <a:t>12</a:t>
            </a:fld>
            <a:endParaRPr lang="en-US" altLang="en-US">
              <a:latin typeface="Calibri" charset="0"/>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E35366-9ADD-EB4E-BBBA-F0C9011757AA}"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E35366-9ADD-EB4E-BBBA-F0C9011757AA}" type="datetimeFigureOut">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E35366-9ADD-EB4E-BBBA-F0C9011757AA}" type="datetimeFigureOut">
              <a:rPr lang="en-US" smtClean="0"/>
              <a:t>10/26/21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E35366-9ADD-EB4E-BBBA-F0C9011757AA}" type="datetimeFigureOut">
              <a:rPr lang="en-US" smtClean="0"/>
              <a:t>10/26/21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E35366-9ADD-EB4E-BBBA-F0C9011757AA}" type="datetimeFigureOut">
              <a:rPr lang="en-US" smtClean="0"/>
              <a:t>10/26/21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E35366-9ADD-EB4E-BBBA-F0C9011757AA}" type="datetimeFigureOut">
              <a:rPr lang="en-US" smtClean="0"/>
              <a:t>10/26/21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9A8611-9EEC-9C40-B54D-4A508AF531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E35366-9ADD-EB4E-BBBA-F0C9011757AA}" type="datetimeFigureOut">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E35366-9ADD-EB4E-BBBA-F0C9011757AA}" type="datetimeFigureOut">
              <a:rPr lang="en-US" smtClean="0"/>
              <a:t>10/26/21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9A8611-9EEC-9C40-B54D-4A508AF531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8726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9.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9.e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www.allthingsdistributed.com/files/amazon-dynamo-sosp2007.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cacm.acm.org/blogs/blog-cacm/109710-new-sql-an-alternative-to-nosql-and-old-sql-for-new-oltp-apps/fulltex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linuxforu.com/2012/01/newsql-handle-big-data/" TargetMode="External"/><Relationship Id="rId2" Type="http://schemas.openxmlformats.org/officeDocument/2006/relationships/hyperlink" Target="http://cacm.acm.org/blogs/blog-cacm/109710-new-sql-an-alternative-to-nosql-and-old-sql-for-new-oltp-apps/fulltext" TargetMode="External"/><Relationship Id="rId1" Type="http://schemas.openxmlformats.org/officeDocument/2006/relationships/slideLayout" Target="../slideLayouts/slideLayout7.xml"/><Relationship Id="rId5" Type="http://schemas.openxmlformats.org/officeDocument/2006/relationships/hyperlink" Target="http://www.clustrix.com/Portals/146389/docs/451-How%20will%20the%20database%20incumbents%20respond%20to%20NoSQL%20and%20NewSQL.pdf" TargetMode="External"/><Relationship Id="rId4" Type="http://schemas.openxmlformats.org/officeDocument/2006/relationships/hyperlink" Target="http://static.googleusercontent.com/external_content/untrusted_dlcp/research.google.com/en/archive/spanner-osdi2012.pdf"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12" Type="http://schemas.openxmlformats.org/officeDocument/2006/relationships/hyperlink" Target="https://www.xenonstack.com/blog/big-data-engineering/ingestion-processing-big-data-iot-strea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3.tiff"/><Relationship Id="rId9" Type="http://schemas.openxmlformats.org/officeDocument/2006/relationships/image" Target="../media/image38.tif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dirty="0"/>
              <a:t>Introduction to </a:t>
            </a:r>
            <a:br>
              <a:rPr lang="en-US" dirty="0"/>
            </a:br>
            <a:r>
              <a:rPr lang="en-US" dirty="0"/>
              <a:t>NOSQL Databases</a:t>
            </a:r>
            <a:endParaRPr lang="en-US" sz="40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CCF5D6A-94E3-9846-A1B9-CDC4F503EEFF}" type="slidenum">
              <a:rPr lang="en-US" altLang="x-none">
                <a:solidFill>
                  <a:srgbClr val="FFFFFF"/>
                </a:solidFill>
              </a:rPr>
              <a:pPr eaLnBrk="1" hangingPunct="1"/>
              <a:t>1</a:t>
            </a:fld>
            <a:endParaRPr lang="en-US" altLang="x-none">
              <a:solidFill>
                <a:srgbClr val="FFFFFF"/>
              </a:solidFill>
            </a:endParaRPr>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a:defRPr/>
            </a:pPr>
            <a:r>
              <a:rPr lang="en-US" dirty="0"/>
              <a:t>3 major papers for NoSQL</a:t>
            </a:r>
          </a:p>
        </p:txBody>
      </p:sp>
      <p:sp>
        <p:nvSpPr>
          <p:cNvPr id="24579" name="Rectangle 3"/>
          <p:cNvSpPr>
            <a:spLocks noGrp="1" noChangeArrowheads="1"/>
          </p:cNvSpPr>
          <p:nvPr>
            <p:ph idx="1"/>
          </p:nvPr>
        </p:nvSpPr>
        <p:spPr/>
        <p:txBody>
          <a:bodyPr/>
          <a:lstStyle/>
          <a:p>
            <a:pPr eaLnBrk="1" hangingPunct="1"/>
            <a:r>
              <a:rPr lang="en-US" altLang="en-US" dirty="0"/>
              <a:t>Three major papers were the “seeds” of the NOSQL movement:</a:t>
            </a:r>
          </a:p>
          <a:p>
            <a:pPr lvl="1" eaLnBrk="1" hangingPunct="1"/>
            <a:r>
              <a:rPr lang="en-US" altLang="en-US" sz="2200" dirty="0" err="1"/>
              <a:t>BigTable</a:t>
            </a:r>
            <a:r>
              <a:rPr lang="en-US" altLang="en-US" sz="2200" dirty="0"/>
              <a:t> (Google)</a:t>
            </a:r>
          </a:p>
          <a:p>
            <a:pPr lvl="1" eaLnBrk="1" hangingPunct="1"/>
            <a:r>
              <a:rPr lang="en-US" altLang="en-US" sz="2200" dirty="0"/>
              <a:t>DynamoDB (Amazon)</a:t>
            </a:r>
          </a:p>
          <a:p>
            <a:pPr lvl="2" eaLnBrk="1" hangingPunct="1"/>
            <a:r>
              <a:rPr lang="en-US" altLang="en-US" sz="2000" dirty="0"/>
              <a:t>Ring partition and replication</a:t>
            </a:r>
          </a:p>
          <a:p>
            <a:pPr lvl="2" eaLnBrk="1" hangingPunct="1"/>
            <a:r>
              <a:rPr lang="en-US" altLang="en-US" sz="2000" dirty="0"/>
              <a:t>Gossip protocol (discovery and error detection)</a:t>
            </a:r>
          </a:p>
          <a:p>
            <a:pPr lvl="2" eaLnBrk="1" hangingPunct="1"/>
            <a:r>
              <a:rPr lang="en-US" altLang="en-US" sz="2000" dirty="0"/>
              <a:t>Distributed key-value data stores</a:t>
            </a:r>
          </a:p>
          <a:p>
            <a:pPr lvl="2" eaLnBrk="1" hangingPunct="1"/>
            <a:r>
              <a:rPr lang="en-US" altLang="en-US" sz="2000" dirty="0"/>
              <a:t>Eventual consistency</a:t>
            </a:r>
          </a:p>
          <a:p>
            <a:pPr lvl="1" eaLnBrk="1" hangingPunct="1"/>
            <a:r>
              <a:rPr lang="en-US" altLang="en-US" sz="2400" dirty="0"/>
              <a:t>CAP Theorem</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105F688-E550-AF4F-80A8-9ABC3E94D491}" type="slidenum">
              <a:rPr lang="en-US" altLang="x-none">
                <a:solidFill>
                  <a:srgbClr val="FFFFFF"/>
                </a:solidFill>
              </a:rPr>
              <a:pPr eaLnBrk="1" hangingPunct="1"/>
              <a:t>10</a:t>
            </a:fld>
            <a:endParaRPr lang="en-US" altLang="x-none">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t>The Perfect Storm</a:t>
            </a:r>
          </a:p>
        </p:txBody>
      </p:sp>
      <p:sp>
        <p:nvSpPr>
          <p:cNvPr id="25603" name="Rectangle 3"/>
          <p:cNvSpPr>
            <a:spLocks noGrp="1" noChangeArrowheads="1"/>
          </p:cNvSpPr>
          <p:nvPr>
            <p:ph idx="1"/>
          </p:nvPr>
        </p:nvSpPr>
        <p:spPr/>
        <p:txBody>
          <a:bodyPr/>
          <a:lstStyle/>
          <a:p>
            <a:pPr eaLnBrk="1" hangingPunct="1"/>
            <a:r>
              <a:rPr lang="en-US" altLang="en-US" dirty="0"/>
              <a:t>Large datasets, acceptance of alternatives, and dynamically-typed data has come together in a “perfect storm”</a:t>
            </a:r>
          </a:p>
          <a:p>
            <a:pPr eaLnBrk="1" hangingPunct="1"/>
            <a:r>
              <a:rPr lang="en-US" altLang="en-US" dirty="0"/>
              <a:t>Not a backlash against RDBMS</a:t>
            </a:r>
          </a:p>
          <a:p>
            <a:pPr eaLnBrk="1" hangingPunct="1"/>
            <a:r>
              <a:rPr lang="en-US" altLang="en-US" dirty="0"/>
              <a:t>SQL is a rich query language that cannot be rivaled by the current list of NoSQL offerings</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CD09E0A-5E1F-E84B-8AB9-DBFEE96E6B4F}" type="slidenum">
              <a:rPr lang="en-US" altLang="x-none">
                <a:solidFill>
                  <a:srgbClr val="FFFFFF"/>
                </a:solidFill>
              </a:rPr>
              <a:pPr eaLnBrk="1" hangingPunct="1"/>
              <a:t>11</a:t>
            </a:fld>
            <a:endParaRPr lang="en-US" altLang="x-none">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i="1" dirty="0"/>
              <a:t>CAP</a:t>
            </a:r>
            <a:r>
              <a:rPr lang="en-US" dirty="0"/>
              <a:t> Theorem</a:t>
            </a:r>
          </a:p>
        </p:txBody>
      </p:sp>
      <p:sp>
        <p:nvSpPr>
          <p:cNvPr id="26627" name="Rectangle 3"/>
          <p:cNvSpPr>
            <a:spLocks noGrp="1" noChangeArrowheads="1"/>
          </p:cNvSpPr>
          <p:nvPr>
            <p:ph idx="1"/>
          </p:nvPr>
        </p:nvSpPr>
        <p:spPr/>
        <p:txBody>
          <a:bodyPr>
            <a:normAutofit/>
          </a:bodyPr>
          <a:lstStyle/>
          <a:p>
            <a:pPr eaLnBrk="1" hangingPunct="1">
              <a:lnSpc>
                <a:spcPct val="90000"/>
              </a:lnSpc>
            </a:pPr>
            <a:r>
              <a:rPr lang="en-GB" altLang="en-US" sz="2800" dirty="0"/>
              <a:t>Suppose three properties </a:t>
            </a:r>
            <a:br>
              <a:rPr lang="en-GB" altLang="en-US" sz="2800" dirty="0"/>
            </a:br>
            <a:r>
              <a:rPr lang="en-GB" altLang="en-US" sz="2800" dirty="0"/>
              <a:t>of a distributed system (sharing data)</a:t>
            </a:r>
          </a:p>
          <a:p>
            <a:pPr lvl="1" eaLnBrk="1" hangingPunct="1">
              <a:lnSpc>
                <a:spcPct val="90000"/>
              </a:lnSpc>
            </a:pPr>
            <a:r>
              <a:rPr lang="en-GB" altLang="en-US" sz="2400" b="1" dirty="0">
                <a:solidFill>
                  <a:srgbClr val="FF0000"/>
                </a:solidFill>
              </a:rPr>
              <a:t>C</a:t>
            </a:r>
            <a:r>
              <a:rPr lang="en-GB" altLang="en-US" sz="2400" b="1" dirty="0"/>
              <a:t>onsistency:</a:t>
            </a:r>
          </a:p>
          <a:p>
            <a:pPr lvl="1" eaLnBrk="1" hangingPunct="1">
              <a:lnSpc>
                <a:spcPct val="90000"/>
              </a:lnSpc>
            </a:pPr>
            <a:r>
              <a:rPr lang="en-GB" altLang="en-US" sz="2400" b="1" dirty="0">
                <a:solidFill>
                  <a:srgbClr val="FF0000"/>
                </a:solidFill>
              </a:rPr>
              <a:t>A</a:t>
            </a:r>
            <a:r>
              <a:rPr lang="en-GB" altLang="en-US" sz="2400" b="1" dirty="0"/>
              <a:t>vailability:</a:t>
            </a:r>
          </a:p>
          <a:p>
            <a:pPr lvl="1" eaLnBrk="1" hangingPunct="1">
              <a:lnSpc>
                <a:spcPct val="90000"/>
              </a:lnSpc>
            </a:pPr>
            <a:r>
              <a:rPr lang="en-GB" altLang="en-US" sz="2400" b="1" dirty="0">
                <a:solidFill>
                  <a:srgbClr val="FF0000"/>
                </a:solidFill>
              </a:rPr>
              <a:t>P</a:t>
            </a:r>
            <a:r>
              <a:rPr lang="en-GB" altLang="en-US" sz="2400" b="1" dirty="0"/>
              <a:t>artition-tolerance:</a:t>
            </a:r>
          </a:p>
        </p:txBody>
      </p:sp>
      <p:graphicFrame>
        <p:nvGraphicFramePr>
          <p:cNvPr id="26628" name="Object 9"/>
          <p:cNvGraphicFramePr>
            <a:graphicFrameLocks noChangeAspect="1"/>
          </p:cNvGraphicFramePr>
          <p:nvPr>
            <p:extLst>
              <p:ext uri="{D42A27DB-BD31-4B8C-83A1-F6EECF244321}">
                <p14:modId xmlns:p14="http://schemas.microsoft.com/office/powerpoint/2010/main" val="1650285578"/>
              </p:ext>
            </p:extLst>
          </p:nvPr>
        </p:nvGraphicFramePr>
        <p:xfrm>
          <a:off x="7838661" y="1918252"/>
          <a:ext cx="1981200" cy="1930400"/>
        </p:xfrm>
        <a:graphic>
          <a:graphicData uri="http://schemas.openxmlformats.org/presentationml/2006/ole">
            <mc:AlternateContent xmlns:mc="http://schemas.openxmlformats.org/markup-compatibility/2006">
              <mc:Choice xmlns:v="urn:schemas-microsoft-com:vml" Requires="v">
                <p:oleObj spid="_x0000_s1028" name="Visio" r:id="rId4" imgW="2740848" imgH="2740762" progId="">
                  <p:embed/>
                </p:oleObj>
              </mc:Choice>
              <mc:Fallback>
                <p:oleObj name="Visio" r:id="rId4" imgW="2740848" imgH="2740762" progId="">
                  <p:embed/>
                  <p:pic>
                    <p:nvPicPr>
                      <p:cNvPr id="26628"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661" y="1918252"/>
                        <a:ext cx="19812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FDB36A3-6D1F-B34F-9781-840C2E89B1CB}" type="slidenum">
              <a:rPr lang="en-US" altLang="x-none">
                <a:solidFill>
                  <a:srgbClr val="FFFFFF"/>
                </a:solidFill>
              </a:rPr>
              <a:pPr eaLnBrk="1" hangingPunct="1"/>
              <a:t>12</a:t>
            </a:fld>
            <a:endParaRPr lang="en-US" altLang="x-none">
              <a:solidFill>
                <a:srgbClr val="FFFFFF"/>
              </a:solidFill>
            </a:endParaRPr>
          </a:p>
        </p:txBody>
      </p:sp>
      <p:sp>
        <p:nvSpPr>
          <p:cNvPr id="26630" name="TextBox 2"/>
          <p:cNvSpPr txBox="1">
            <a:spLocks noChangeArrowheads="1"/>
          </p:cNvSpPr>
          <p:nvPr/>
        </p:nvSpPr>
        <p:spPr bwMode="auto">
          <a:xfrm>
            <a:off x="8067261" y="2527853"/>
            <a:ext cx="60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3600" b="1">
                <a:solidFill>
                  <a:srgbClr val="FF0000"/>
                </a:solidFill>
              </a:rPr>
              <a:t>C</a:t>
            </a:r>
          </a:p>
        </p:txBody>
      </p:sp>
      <p:sp>
        <p:nvSpPr>
          <p:cNvPr id="26631" name="TextBox 6"/>
          <p:cNvSpPr txBox="1">
            <a:spLocks noChangeArrowheads="1"/>
          </p:cNvSpPr>
          <p:nvPr/>
        </p:nvSpPr>
        <p:spPr bwMode="auto">
          <a:xfrm>
            <a:off x="8829261" y="2110340"/>
            <a:ext cx="609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3600" b="1">
                <a:solidFill>
                  <a:srgbClr val="FF0000"/>
                </a:solidFill>
              </a:rPr>
              <a:t>A</a:t>
            </a:r>
          </a:p>
        </p:txBody>
      </p:sp>
      <p:sp>
        <p:nvSpPr>
          <p:cNvPr id="26632" name="TextBox 7"/>
          <p:cNvSpPr txBox="1">
            <a:spLocks noChangeArrowheads="1"/>
          </p:cNvSpPr>
          <p:nvPr/>
        </p:nvSpPr>
        <p:spPr bwMode="auto">
          <a:xfrm>
            <a:off x="8867361" y="3004103"/>
            <a:ext cx="60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x-none" sz="3600" b="1">
                <a:solidFill>
                  <a:srgbClr val="FF0000"/>
                </a:solidFill>
              </a:rPr>
              <a:t>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B916D9B-8BDA-734A-8136-783FB4367565}" type="slidenum">
              <a:rPr lang="en-US" altLang="x-none">
                <a:solidFill>
                  <a:srgbClr val="FFFFFF"/>
                </a:solidFill>
              </a:rPr>
              <a:pPr eaLnBrk="1" hangingPunct="1"/>
              <a:t>13</a:t>
            </a:fld>
            <a:endParaRPr lang="en-US" altLang="x-none">
              <a:solidFill>
                <a:srgbClr val="FFFFFF"/>
              </a:solidFill>
            </a:endParaRPr>
          </a:p>
        </p:txBody>
      </p:sp>
      <p:sp>
        <p:nvSpPr>
          <p:cNvPr id="28676" name="Rectangle 3"/>
          <p:cNvSpPr txBox="1">
            <a:spLocks noChangeArrowheads="1"/>
          </p:cNvSpPr>
          <p:nvPr/>
        </p:nvSpPr>
        <p:spPr bwMode="auto">
          <a:xfrm>
            <a:off x="6362700" y="1928019"/>
            <a:ext cx="464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eaLnBrk="0" hangingPunct="0">
              <a:spcBef>
                <a:spcPct val="20000"/>
              </a:spcBef>
              <a:buClr>
                <a:schemeClr val="accent1"/>
              </a:buClr>
              <a:buSzPct val="85000"/>
              <a:buFont typeface="Arial" charset="0"/>
              <a:buChar char="•"/>
              <a:defRPr sz="2400">
                <a:solidFill>
                  <a:schemeClr val="tx1"/>
                </a:solidFill>
                <a:latin typeface="Arial" charset="0"/>
              </a:defRPr>
            </a:lvl1pPr>
            <a:lvl2pPr indent="-182563" eaLnBrk="0" hangingPunct="0">
              <a:spcBef>
                <a:spcPct val="20000"/>
              </a:spcBef>
              <a:buClr>
                <a:schemeClr val="accent1"/>
              </a:buClr>
              <a:buSzPct val="85000"/>
              <a:buFont typeface="Arial" charset="0"/>
              <a:buChar char="•"/>
              <a:defRPr sz="2000">
                <a:solidFill>
                  <a:schemeClr val="tx1"/>
                </a:solidFill>
                <a:latin typeface="Arial" charset="0"/>
              </a:defRPr>
            </a:lvl2pPr>
            <a:lvl3pPr marL="730250" indent="-182563" eaLnBrk="0" hangingPunct="0">
              <a:spcBef>
                <a:spcPct val="20000"/>
              </a:spcBef>
              <a:buClr>
                <a:schemeClr val="accent1"/>
              </a:buClr>
              <a:buSzPct val="90000"/>
              <a:buFont typeface="Arial" charset="0"/>
              <a:buChar char="•"/>
              <a:defRPr>
                <a:solidFill>
                  <a:schemeClr val="tx1"/>
                </a:solidFill>
                <a:latin typeface="Arial" charset="0"/>
              </a:defRPr>
            </a:lvl3pPr>
            <a:lvl4pPr marL="1004888" indent="-182563" eaLnBrk="0" hangingPunct="0">
              <a:spcBef>
                <a:spcPct val="20000"/>
              </a:spcBef>
              <a:buClr>
                <a:schemeClr val="accent1"/>
              </a:buClr>
              <a:buFont typeface="Arial" charset="0"/>
              <a:buChar char="•"/>
              <a:defRPr sz="1600">
                <a:solidFill>
                  <a:schemeClr val="tx1"/>
                </a:solidFill>
                <a:latin typeface="Arial" charset="0"/>
              </a:defRPr>
            </a:lvl4pPr>
            <a:lvl5pPr marL="1187450" indent="-136525" eaLnBrk="0" hangingPunct="0">
              <a:spcBef>
                <a:spcPct val="20000"/>
              </a:spcBef>
              <a:buClr>
                <a:schemeClr val="accent1"/>
              </a:buClr>
              <a:buSzPct val="100000"/>
              <a:buFont typeface="Arial" charset="0"/>
              <a:buChar char="•"/>
              <a:defRPr sz="1400">
                <a:solidFill>
                  <a:schemeClr val="tx1"/>
                </a:solidFill>
                <a:latin typeface="Arial" charset="0"/>
              </a:defRPr>
            </a:lvl5pPr>
            <a:lvl6pPr marL="16446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1018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25590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0162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buFont typeface="Arial" charset="0"/>
              <a:buNone/>
            </a:pPr>
            <a:r>
              <a:rPr lang="en-US" altLang="zh-CN" sz="2800" dirty="0">
                <a:ea typeface="方正舒体" charset="0"/>
                <a:cs typeface="方正舒体" charset="0"/>
              </a:rPr>
              <a:t>  All client always have the same view of the data</a:t>
            </a:r>
          </a:p>
        </p:txBody>
      </p:sp>
      <p:graphicFrame>
        <p:nvGraphicFramePr>
          <p:cNvPr id="28677" name="Object 4"/>
          <p:cNvGraphicFramePr>
            <a:graphicFrameLocks noChangeAspect="1"/>
          </p:cNvGraphicFramePr>
          <p:nvPr/>
        </p:nvGraphicFramePr>
        <p:xfrm>
          <a:off x="1981200" y="2752726"/>
          <a:ext cx="4038600" cy="2220913"/>
        </p:xfrm>
        <a:graphic>
          <a:graphicData uri="http://schemas.openxmlformats.org/presentationml/2006/ole">
            <mc:AlternateContent xmlns:mc="http://schemas.openxmlformats.org/markup-compatibility/2006">
              <mc:Choice xmlns:v="urn:schemas-microsoft-com:vml" Requires="v">
                <p:oleObj spid="_x0000_s2055" name="图表" r:id="rId4" imgW="8229687" imgH="4524357" progId="MSGraph.Chart.8">
                  <p:embed followColorScheme="full"/>
                </p:oleObj>
              </mc:Choice>
              <mc:Fallback>
                <p:oleObj name="图表" r:id="rId4" imgW="8229687" imgH="4524357" progId="MSGraph.Chart.8">
                  <p:embed followColorScheme="full"/>
                  <p:pic>
                    <p:nvPicPr>
                      <p:cNvPr id="2867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752726"/>
                        <a:ext cx="4038600"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678" name="Object 5"/>
          <p:cNvGraphicFramePr>
            <a:graphicFrameLocks noChangeAspect="1"/>
          </p:cNvGraphicFramePr>
          <p:nvPr>
            <p:extLst>
              <p:ext uri="{D42A27DB-BD31-4B8C-83A1-F6EECF244321}">
                <p14:modId xmlns:p14="http://schemas.microsoft.com/office/powerpoint/2010/main" val="3557112232"/>
              </p:ext>
            </p:extLst>
          </p:nvPr>
        </p:nvGraphicFramePr>
        <p:xfrm>
          <a:off x="1881808" y="1737360"/>
          <a:ext cx="5715000" cy="4784725"/>
        </p:xfrm>
        <a:graphic>
          <a:graphicData uri="http://schemas.openxmlformats.org/presentationml/2006/ole">
            <mc:AlternateContent xmlns:mc="http://schemas.openxmlformats.org/markup-compatibility/2006">
              <mc:Choice xmlns:v="urn:schemas-microsoft-com:vml" Requires="v">
                <p:oleObj spid="_x0000_s2056" name="Visio" r:id="rId6" imgW="3791050" imgH="3171720" progId="Visio.Drawing.11">
                  <p:embed/>
                </p:oleObj>
              </mc:Choice>
              <mc:Fallback>
                <p:oleObj name="Visio" r:id="rId6" imgW="3791050" imgH="3171720" progId="Visio.Drawing.11">
                  <p:embed/>
                  <p:pic>
                    <p:nvPicPr>
                      <p:cNvPr id="2867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808" y="1737360"/>
                        <a:ext cx="571500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8679" name="Text Box 6"/>
          <p:cNvSpPr txBox="1">
            <a:spLocks noChangeArrowheads="1"/>
          </p:cNvSpPr>
          <p:nvPr/>
        </p:nvSpPr>
        <p:spPr bwMode="auto">
          <a:xfrm>
            <a:off x="2209800" y="3505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C</a:t>
            </a:r>
            <a:r>
              <a:rPr lang="en-US" altLang="zh-CN">
                <a:ea typeface="方正舒体" charset="0"/>
                <a:cs typeface="方正舒体" charset="0"/>
              </a:rPr>
              <a:t>onsistency</a:t>
            </a:r>
          </a:p>
        </p:txBody>
      </p:sp>
      <p:sp>
        <p:nvSpPr>
          <p:cNvPr id="28680" name="Text Box 7"/>
          <p:cNvSpPr txBox="1">
            <a:spLocks noChangeArrowheads="1"/>
          </p:cNvSpPr>
          <p:nvPr/>
        </p:nvSpPr>
        <p:spPr bwMode="auto">
          <a:xfrm>
            <a:off x="4114800" y="4191001"/>
            <a:ext cx="144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P</a:t>
            </a:r>
            <a:r>
              <a:rPr lang="en-US" altLang="zh-CN">
                <a:ea typeface="方正舒体" charset="0"/>
                <a:cs typeface="方正舒体" charset="0"/>
              </a:rPr>
              <a:t>artition tolerance</a:t>
            </a:r>
          </a:p>
        </p:txBody>
      </p:sp>
      <p:sp>
        <p:nvSpPr>
          <p:cNvPr id="28681" name="Text Box 8"/>
          <p:cNvSpPr txBox="1">
            <a:spLocks noChangeArrowheads="1"/>
          </p:cNvSpPr>
          <p:nvPr/>
        </p:nvSpPr>
        <p:spPr bwMode="auto">
          <a:xfrm>
            <a:off x="4038600" y="2590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A</a:t>
            </a:r>
            <a:r>
              <a:rPr lang="en-US" altLang="zh-CN">
                <a:ea typeface="方正舒体" charset="0"/>
                <a:cs typeface="方正舒体" charset="0"/>
              </a:rPr>
              <a:t>vailability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A3B125A-1B1A-EA44-8A40-BC50E1408030}" type="slidenum">
              <a:rPr lang="en-US" altLang="x-none">
                <a:solidFill>
                  <a:srgbClr val="FFFFFF"/>
                </a:solidFill>
              </a:rPr>
              <a:pPr eaLnBrk="1" hangingPunct="1"/>
              <a:t>14</a:t>
            </a:fld>
            <a:endParaRPr lang="en-US" altLang="x-none">
              <a:solidFill>
                <a:srgbClr val="FFFFFF"/>
              </a:solidFill>
            </a:endParaRPr>
          </a:p>
        </p:txBody>
      </p:sp>
      <p:sp>
        <p:nvSpPr>
          <p:cNvPr id="33796" name="Rectangle 3"/>
          <p:cNvSpPr txBox="1">
            <a:spLocks noChangeArrowheads="1"/>
          </p:cNvSpPr>
          <p:nvPr/>
        </p:nvSpPr>
        <p:spPr bwMode="auto">
          <a:xfrm>
            <a:off x="6474229" y="1835591"/>
            <a:ext cx="464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eaLnBrk="0" hangingPunct="0">
              <a:spcBef>
                <a:spcPct val="20000"/>
              </a:spcBef>
              <a:buClr>
                <a:schemeClr val="accent1"/>
              </a:buClr>
              <a:buSzPct val="85000"/>
              <a:buFont typeface="Arial" charset="0"/>
              <a:buChar char="•"/>
              <a:defRPr sz="2400">
                <a:solidFill>
                  <a:schemeClr val="tx1"/>
                </a:solidFill>
                <a:latin typeface="Arial" charset="0"/>
              </a:defRPr>
            </a:lvl1pPr>
            <a:lvl2pPr indent="-182563" eaLnBrk="0" hangingPunct="0">
              <a:spcBef>
                <a:spcPct val="20000"/>
              </a:spcBef>
              <a:buClr>
                <a:schemeClr val="accent1"/>
              </a:buClr>
              <a:buSzPct val="85000"/>
              <a:buFont typeface="Arial" charset="0"/>
              <a:buChar char="•"/>
              <a:defRPr sz="2000">
                <a:solidFill>
                  <a:schemeClr val="tx1"/>
                </a:solidFill>
                <a:latin typeface="Arial" charset="0"/>
              </a:defRPr>
            </a:lvl2pPr>
            <a:lvl3pPr marL="730250" indent="-182563" eaLnBrk="0" hangingPunct="0">
              <a:spcBef>
                <a:spcPct val="20000"/>
              </a:spcBef>
              <a:buClr>
                <a:schemeClr val="accent1"/>
              </a:buClr>
              <a:buSzPct val="90000"/>
              <a:buFont typeface="Arial" charset="0"/>
              <a:buChar char="•"/>
              <a:defRPr>
                <a:solidFill>
                  <a:schemeClr val="tx1"/>
                </a:solidFill>
                <a:latin typeface="Arial" charset="0"/>
              </a:defRPr>
            </a:lvl3pPr>
            <a:lvl4pPr marL="1004888" indent="-182563" eaLnBrk="0" hangingPunct="0">
              <a:spcBef>
                <a:spcPct val="20000"/>
              </a:spcBef>
              <a:buClr>
                <a:schemeClr val="accent1"/>
              </a:buClr>
              <a:buFont typeface="Arial" charset="0"/>
              <a:buChar char="•"/>
              <a:defRPr sz="1600">
                <a:solidFill>
                  <a:schemeClr val="tx1"/>
                </a:solidFill>
                <a:latin typeface="Arial" charset="0"/>
              </a:defRPr>
            </a:lvl4pPr>
            <a:lvl5pPr marL="1187450" indent="-136525" eaLnBrk="0" hangingPunct="0">
              <a:spcBef>
                <a:spcPct val="20000"/>
              </a:spcBef>
              <a:buClr>
                <a:schemeClr val="accent1"/>
              </a:buClr>
              <a:buSzPct val="100000"/>
              <a:buFont typeface="Arial" charset="0"/>
              <a:buChar char="•"/>
              <a:defRPr sz="1400">
                <a:solidFill>
                  <a:schemeClr val="tx1"/>
                </a:solidFill>
                <a:latin typeface="Arial" charset="0"/>
              </a:defRPr>
            </a:lvl5pPr>
            <a:lvl6pPr marL="16446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1018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25590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0162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buFont typeface="Arial" charset="0"/>
              <a:buNone/>
            </a:pPr>
            <a:r>
              <a:rPr lang="en-US" altLang="zh-CN" sz="2800" dirty="0">
                <a:ea typeface="方正舒体" charset="0"/>
                <a:cs typeface="方正舒体" charset="0"/>
              </a:rPr>
              <a:t>  Each client always can read and write. </a:t>
            </a:r>
          </a:p>
        </p:txBody>
      </p:sp>
      <p:graphicFrame>
        <p:nvGraphicFramePr>
          <p:cNvPr id="33797" name="Object 4"/>
          <p:cNvGraphicFramePr>
            <a:graphicFrameLocks noChangeAspect="1"/>
          </p:cNvGraphicFramePr>
          <p:nvPr/>
        </p:nvGraphicFramePr>
        <p:xfrm>
          <a:off x="1981200" y="2752726"/>
          <a:ext cx="4038600" cy="2220913"/>
        </p:xfrm>
        <a:graphic>
          <a:graphicData uri="http://schemas.openxmlformats.org/presentationml/2006/ole">
            <mc:AlternateContent xmlns:mc="http://schemas.openxmlformats.org/markup-compatibility/2006">
              <mc:Choice xmlns:v="urn:schemas-microsoft-com:vml" Requires="v">
                <p:oleObj spid="_x0000_s3079" name="图表" r:id="rId4" imgW="8229687" imgH="4524357" progId="MSGraph.Chart.8">
                  <p:embed followColorScheme="full"/>
                </p:oleObj>
              </mc:Choice>
              <mc:Fallback>
                <p:oleObj name="图表" r:id="rId4" imgW="8229687" imgH="4524357" progId="MSGraph.Chart.8">
                  <p:embed followColorScheme="full"/>
                  <p:pic>
                    <p:nvPicPr>
                      <p:cNvPr id="337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752726"/>
                        <a:ext cx="4038600"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798" name="Object 5"/>
          <p:cNvGraphicFramePr>
            <a:graphicFrameLocks noChangeAspect="1"/>
          </p:cNvGraphicFramePr>
          <p:nvPr/>
        </p:nvGraphicFramePr>
        <p:xfrm>
          <a:off x="1981200" y="1676401"/>
          <a:ext cx="5715000" cy="4784725"/>
        </p:xfrm>
        <a:graphic>
          <a:graphicData uri="http://schemas.openxmlformats.org/presentationml/2006/ole">
            <mc:AlternateContent xmlns:mc="http://schemas.openxmlformats.org/markup-compatibility/2006">
              <mc:Choice xmlns:v="urn:schemas-microsoft-com:vml" Requires="v">
                <p:oleObj spid="_x0000_s3080" name="Visio" r:id="rId6" imgW="3808462" imgH="3187621" progId="">
                  <p:embed/>
                </p:oleObj>
              </mc:Choice>
              <mc:Fallback>
                <p:oleObj name="Visio" r:id="rId6" imgW="3808462" imgH="3187621" progId="">
                  <p:embed/>
                  <p:pic>
                    <p:nvPicPr>
                      <p:cNvPr id="3379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676401"/>
                        <a:ext cx="571500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3799" name="Text Box 6"/>
          <p:cNvSpPr txBox="1">
            <a:spLocks noChangeArrowheads="1"/>
          </p:cNvSpPr>
          <p:nvPr/>
        </p:nvSpPr>
        <p:spPr bwMode="auto">
          <a:xfrm>
            <a:off x="2209800" y="3505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C</a:t>
            </a:r>
            <a:r>
              <a:rPr lang="en-US" altLang="zh-CN">
                <a:ea typeface="方正舒体" charset="0"/>
                <a:cs typeface="方正舒体" charset="0"/>
              </a:rPr>
              <a:t>onsistency</a:t>
            </a:r>
          </a:p>
        </p:txBody>
      </p:sp>
      <p:sp>
        <p:nvSpPr>
          <p:cNvPr id="33800" name="Text Box 7"/>
          <p:cNvSpPr txBox="1">
            <a:spLocks noChangeArrowheads="1"/>
          </p:cNvSpPr>
          <p:nvPr/>
        </p:nvSpPr>
        <p:spPr bwMode="auto">
          <a:xfrm>
            <a:off x="4114800" y="4191001"/>
            <a:ext cx="144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P</a:t>
            </a:r>
            <a:r>
              <a:rPr lang="en-US" altLang="zh-CN">
                <a:ea typeface="方正舒体" charset="0"/>
                <a:cs typeface="方正舒体" charset="0"/>
              </a:rPr>
              <a:t>artition tolerance</a:t>
            </a:r>
          </a:p>
        </p:txBody>
      </p:sp>
      <p:sp>
        <p:nvSpPr>
          <p:cNvPr id="33801" name="Text Box 8"/>
          <p:cNvSpPr txBox="1">
            <a:spLocks noChangeArrowheads="1"/>
          </p:cNvSpPr>
          <p:nvPr/>
        </p:nvSpPr>
        <p:spPr bwMode="auto">
          <a:xfrm>
            <a:off x="4038600" y="2590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A</a:t>
            </a:r>
            <a:r>
              <a:rPr lang="en-US" altLang="zh-CN">
                <a:ea typeface="方正舒体" charset="0"/>
                <a:cs typeface="方正舒体" charset="0"/>
              </a:rPr>
              <a:t>vailability</a:t>
            </a:r>
          </a:p>
        </p:txBody>
      </p:sp>
    </p:spTree>
    <p:extLst>
      <p:ext uri="{BB962C8B-B14F-4D97-AF65-F5344CB8AC3E}">
        <p14:creationId xmlns:p14="http://schemas.microsoft.com/office/powerpoint/2010/main" val="116121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0C91453-59D1-AA47-9D97-41ED4B8EC836}" type="slidenum">
              <a:rPr lang="en-US" altLang="x-none">
                <a:solidFill>
                  <a:srgbClr val="FFFFFF"/>
                </a:solidFill>
              </a:rPr>
              <a:pPr eaLnBrk="1" hangingPunct="1"/>
              <a:t>15</a:t>
            </a:fld>
            <a:endParaRPr lang="en-US" altLang="x-none">
              <a:solidFill>
                <a:srgbClr val="FFFFFF"/>
              </a:solidFill>
            </a:endParaRPr>
          </a:p>
        </p:txBody>
      </p:sp>
      <p:sp>
        <p:nvSpPr>
          <p:cNvPr id="34820" name="Rectangle 3"/>
          <p:cNvSpPr txBox="1">
            <a:spLocks noChangeArrowheads="1"/>
          </p:cNvSpPr>
          <p:nvPr/>
        </p:nvSpPr>
        <p:spPr bwMode="auto">
          <a:xfrm>
            <a:off x="6629402" y="1933822"/>
            <a:ext cx="464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indent="-182563" eaLnBrk="0" hangingPunct="0">
              <a:spcBef>
                <a:spcPct val="20000"/>
              </a:spcBef>
              <a:buClr>
                <a:schemeClr val="accent1"/>
              </a:buClr>
              <a:buSzPct val="85000"/>
              <a:buFont typeface="Arial" charset="0"/>
              <a:buChar char="•"/>
              <a:defRPr sz="2000">
                <a:solidFill>
                  <a:schemeClr val="tx1"/>
                </a:solidFill>
                <a:latin typeface="Arial" charset="0"/>
              </a:defRPr>
            </a:lvl2pPr>
            <a:lvl3pPr marL="730250" indent="-182563" eaLnBrk="0" hangingPunct="0">
              <a:spcBef>
                <a:spcPct val="20000"/>
              </a:spcBef>
              <a:buClr>
                <a:schemeClr val="accent1"/>
              </a:buClr>
              <a:buSzPct val="90000"/>
              <a:buFont typeface="Arial" charset="0"/>
              <a:buChar char="•"/>
              <a:defRPr>
                <a:solidFill>
                  <a:schemeClr val="tx1"/>
                </a:solidFill>
                <a:latin typeface="Arial" charset="0"/>
              </a:defRPr>
            </a:lvl3pPr>
            <a:lvl4pPr marL="1004888" indent="-182563" eaLnBrk="0" hangingPunct="0">
              <a:spcBef>
                <a:spcPct val="20000"/>
              </a:spcBef>
              <a:buClr>
                <a:schemeClr val="accent1"/>
              </a:buClr>
              <a:buFont typeface="Arial" charset="0"/>
              <a:buChar char="•"/>
              <a:defRPr sz="1600">
                <a:solidFill>
                  <a:schemeClr val="tx1"/>
                </a:solidFill>
                <a:latin typeface="Arial" charset="0"/>
              </a:defRPr>
            </a:lvl4pPr>
            <a:lvl5pPr marL="1187450" indent="-136525" eaLnBrk="0" hangingPunct="0">
              <a:spcBef>
                <a:spcPct val="20000"/>
              </a:spcBef>
              <a:buClr>
                <a:schemeClr val="accent1"/>
              </a:buClr>
              <a:buSzPct val="100000"/>
              <a:buFont typeface="Arial" charset="0"/>
              <a:buChar char="•"/>
              <a:defRPr sz="1400">
                <a:solidFill>
                  <a:schemeClr val="tx1"/>
                </a:solidFill>
                <a:latin typeface="Arial" charset="0"/>
              </a:defRPr>
            </a:lvl5pPr>
            <a:lvl6pPr marL="16446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1018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25590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016250" indent="-136525"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buFont typeface="Arial" charset="0"/>
              <a:buNone/>
            </a:pPr>
            <a:r>
              <a:rPr lang="en-US" altLang="zh-CN" sz="2800" dirty="0">
                <a:ea typeface="方正舒体" charset="0"/>
                <a:cs typeface="方正舒体" charset="0"/>
              </a:rPr>
              <a:t>A system can continue to operate in the presence of </a:t>
            </a:r>
            <a:br>
              <a:rPr lang="en-US" altLang="zh-CN" sz="2800" dirty="0">
                <a:ea typeface="方正舒体" charset="0"/>
                <a:cs typeface="方正舒体" charset="0"/>
              </a:rPr>
            </a:br>
            <a:r>
              <a:rPr lang="en-US" altLang="zh-CN" sz="2800" dirty="0">
                <a:ea typeface="方正舒体" charset="0"/>
                <a:cs typeface="方正舒体" charset="0"/>
              </a:rPr>
              <a:t>a network partitions</a:t>
            </a:r>
          </a:p>
        </p:txBody>
      </p:sp>
      <p:graphicFrame>
        <p:nvGraphicFramePr>
          <p:cNvPr id="34821" name="Object 4"/>
          <p:cNvGraphicFramePr>
            <a:graphicFrameLocks noChangeAspect="1"/>
          </p:cNvGraphicFramePr>
          <p:nvPr/>
        </p:nvGraphicFramePr>
        <p:xfrm>
          <a:off x="1981200" y="2752726"/>
          <a:ext cx="4038600" cy="2220913"/>
        </p:xfrm>
        <a:graphic>
          <a:graphicData uri="http://schemas.openxmlformats.org/presentationml/2006/ole">
            <mc:AlternateContent xmlns:mc="http://schemas.openxmlformats.org/markup-compatibility/2006">
              <mc:Choice xmlns:v="urn:schemas-microsoft-com:vml" Requires="v">
                <p:oleObj spid="_x0000_s4103" name="图表" r:id="rId4" imgW="8229687" imgH="4524357" progId="MSGraph.Chart.8">
                  <p:embed followColorScheme="full"/>
                </p:oleObj>
              </mc:Choice>
              <mc:Fallback>
                <p:oleObj name="图表" r:id="rId4" imgW="8229687" imgH="4524357" progId="MSGraph.Chart.8">
                  <p:embed followColorScheme="full"/>
                  <p:pic>
                    <p:nvPicPr>
                      <p:cNvPr id="3482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752726"/>
                        <a:ext cx="4038600"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4822" name="Object 5"/>
          <p:cNvGraphicFramePr>
            <a:graphicFrameLocks noChangeAspect="1"/>
          </p:cNvGraphicFramePr>
          <p:nvPr/>
        </p:nvGraphicFramePr>
        <p:xfrm>
          <a:off x="1981200" y="1676401"/>
          <a:ext cx="5715000" cy="4784725"/>
        </p:xfrm>
        <a:graphic>
          <a:graphicData uri="http://schemas.openxmlformats.org/presentationml/2006/ole">
            <mc:AlternateContent xmlns:mc="http://schemas.openxmlformats.org/markup-compatibility/2006">
              <mc:Choice xmlns:v="urn:schemas-microsoft-com:vml" Requires="v">
                <p:oleObj spid="_x0000_s4104" name="Visio" r:id="rId6" imgW="3808462" imgH="3187621" progId="">
                  <p:embed/>
                </p:oleObj>
              </mc:Choice>
              <mc:Fallback>
                <p:oleObj name="Visio" r:id="rId6" imgW="3808462" imgH="3187621" progId="">
                  <p:embed/>
                  <p:pic>
                    <p:nvPicPr>
                      <p:cNvPr id="3482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676401"/>
                        <a:ext cx="5715000" cy="478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4823" name="Text Box 6"/>
          <p:cNvSpPr txBox="1">
            <a:spLocks noChangeArrowheads="1"/>
          </p:cNvSpPr>
          <p:nvPr/>
        </p:nvSpPr>
        <p:spPr bwMode="auto">
          <a:xfrm>
            <a:off x="2209800" y="35052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C</a:t>
            </a:r>
            <a:r>
              <a:rPr lang="en-US" altLang="zh-CN">
                <a:ea typeface="方正舒体" charset="0"/>
                <a:cs typeface="方正舒体" charset="0"/>
              </a:rPr>
              <a:t>onsistency</a:t>
            </a:r>
          </a:p>
        </p:txBody>
      </p:sp>
      <p:sp>
        <p:nvSpPr>
          <p:cNvPr id="34824" name="Text Box 7"/>
          <p:cNvSpPr txBox="1">
            <a:spLocks noChangeArrowheads="1"/>
          </p:cNvSpPr>
          <p:nvPr/>
        </p:nvSpPr>
        <p:spPr bwMode="auto">
          <a:xfrm>
            <a:off x="4114800" y="4191001"/>
            <a:ext cx="144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P</a:t>
            </a:r>
            <a:r>
              <a:rPr lang="en-US" altLang="zh-CN">
                <a:ea typeface="方正舒体" charset="0"/>
                <a:cs typeface="方正舒体" charset="0"/>
              </a:rPr>
              <a:t>artition tolerance</a:t>
            </a:r>
          </a:p>
        </p:txBody>
      </p:sp>
      <p:sp>
        <p:nvSpPr>
          <p:cNvPr id="34825" name="Text Box 8"/>
          <p:cNvSpPr txBox="1">
            <a:spLocks noChangeArrowheads="1"/>
          </p:cNvSpPr>
          <p:nvPr/>
        </p:nvSpPr>
        <p:spPr bwMode="auto">
          <a:xfrm>
            <a:off x="4038600" y="25908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eaLnBrk="0" hangingPunct="0">
              <a:spcBef>
                <a:spcPct val="20000"/>
              </a:spcBef>
              <a:buClr>
                <a:schemeClr val="accent1"/>
              </a:buClr>
              <a:buFont typeface="Arial" charset="0"/>
              <a:buChar char="•"/>
              <a:defRPr sz="1600">
                <a:solidFill>
                  <a:schemeClr val="tx1"/>
                </a:solidFill>
                <a:latin typeface="Arial" charset="0"/>
              </a:defRPr>
            </a:lvl4pPr>
            <a:lvl5pPr marL="2057400" indent="-228600"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zh-CN">
                <a:solidFill>
                  <a:srgbClr val="FF3300"/>
                </a:solidFill>
                <a:ea typeface="方正舒体" charset="0"/>
                <a:cs typeface="方正舒体" charset="0"/>
              </a:rPr>
              <a:t>A</a:t>
            </a:r>
            <a:r>
              <a:rPr lang="en-US" altLang="zh-CN">
                <a:ea typeface="方正舒体" charset="0"/>
                <a:cs typeface="方正舒体" charset="0"/>
              </a:rPr>
              <a:t>vailability</a:t>
            </a:r>
          </a:p>
        </p:txBody>
      </p:sp>
    </p:spTree>
    <p:extLst>
      <p:ext uri="{BB962C8B-B14F-4D97-AF65-F5344CB8AC3E}">
        <p14:creationId xmlns:p14="http://schemas.microsoft.com/office/powerpoint/2010/main" val="139412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7651" name="Rectangle 3"/>
          <p:cNvSpPr>
            <a:spLocks noGrp="1" noChangeArrowheads="1"/>
          </p:cNvSpPr>
          <p:nvPr>
            <p:ph idx="1"/>
          </p:nvPr>
        </p:nvSpPr>
        <p:spPr/>
        <p:txBody>
          <a:bodyPr>
            <a:normAutofit/>
          </a:bodyPr>
          <a:lstStyle/>
          <a:p>
            <a:pPr eaLnBrk="1" hangingPunct="1"/>
            <a:r>
              <a:rPr lang="en-GB" altLang="en-US" sz="2400" b="1" dirty="0"/>
              <a:t>Brewer’s CAP Theorem: </a:t>
            </a:r>
          </a:p>
          <a:p>
            <a:pPr lvl="1"/>
            <a:r>
              <a:rPr lang="en-GB" altLang="en-US" sz="2000" i="1" dirty="0"/>
              <a:t>For any system sharing data, it is “impossible” to simultaneously guarantee all three properties</a:t>
            </a:r>
          </a:p>
          <a:p>
            <a:pPr lvl="1" eaLnBrk="1" hangingPunct="1"/>
            <a:r>
              <a:rPr lang="en-US" altLang="en-US" sz="2000" dirty="0"/>
              <a:t>You can have at most two of these three properties for any shared-data system</a:t>
            </a:r>
            <a:endParaRPr lang="en-GB" altLang="en-US" sz="2000" dirty="0"/>
          </a:p>
          <a:p>
            <a:pPr eaLnBrk="1" hangingPunct="1">
              <a:lnSpc>
                <a:spcPct val="90000"/>
              </a:lnSpc>
            </a:pPr>
            <a:r>
              <a:rPr lang="en-GB" altLang="en-US" sz="2400" dirty="0"/>
              <a:t>Very large systems will “partition” at some point:</a:t>
            </a:r>
          </a:p>
          <a:p>
            <a:pPr lvl="1" eaLnBrk="1" hangingPunct="1">
              <a:lnSpc>
                <a:spcPct val="90000"/>
              </a:lnSpc>
            </a:pPr>
            <a:r>
              <a:rPr lang="en-GB" altLang="en-US" sz="2000" dirty="0"/>
              <a:t>That leaves either </a:t>
            </a:r>
            <a:r>
              <a:rPr lang="en-GB" altLang="en-US" sz="2000" b="1" dirty="0">
                <a:solidFill>
                  <a:srgbClr val="FF0000"/>
                </a:solidFill>
              </a:rPr>
              <a:t>C</a:t>
            </a:r>
            <a:r>
              <a:rPr lang="en-GB" altLang="en-US" sz="2000" dirty="0"/>
              <a:t> or  </a:t>
            </a:r>
            <a:r>
              <a:rPr lang="en-GB" altLang="en-US" sz="2000" b="1" dirty="0">
                <a:solidFill>
                  <a:srgbClr val="FF0000"/>
                </a:solidFill>
              </a:rPr>
              <a:t>A</a:t>
            </a:r>
            <a:r>
              <a:rPr lang="en-GB" altLang="en-US" sz="2000" dirty="0">
                <a:solidFill>
                  <a:srgbClr val="FF0000"/>
                </a:solidFill>
              </a:rPr>
              <a:t> </a:t>
            </a:r>
            <a:r>
              <a:rPr lang="en-GB" altLang="en-US" sz="2000" dirty="0"/>
              <a:t>to choose from</a:t>
            </a:r>
            <a:r>
              <a:rPr lang="en-GB" altLang="en-US" sz="2000" dirty="0">
                <a:solidFill>
                  <a:srgbClr val="FF0000"/>
                </a:solidFill>
              </a:rPr>
              <a:t> </a:t>
            </a:r>
            <a:r>
              <a:rPr lang="en-GB" altLang="en-US" sz="2000" dirty="0"/>
              <a:t>(traditional DBMS prefers </a:t>
            </a:r>
            <a:r>
              <a:rPr lang="en-GB" altLang="en-US" sz="2000" b="1" dirty="0">
                <a:solidFill>
                  <a:srgbClr val="FF0000"/>
                </a:solidFill>
              </a:rPr>
              <a:t>C</a:t>
            </a:r>
            <a:r>
              <a:rPr lang="en-GB" altLang="en-US" sz="2000" dirty="0">
                <a:solidFill>
                  <a:srgbClr val="FF0000"/>
                </a:solidFill>
              </a:rPr>
              <a:t> </a:t>
            </a:r>
            <a:r>
              <a:rPr lang="en-GB" altLang="en-US" sz="2000" dirty="0"/>
              <a:t>over </a:t>
            </a:r>
            <a:r>
              <a:rPr lang="en-GB" altLang="en-US" sz="2000" b="1" dirty="0">
                <a:solidFill>
                  <a:srgbClr val="FF0000"/>
                </a:solidFill>
              </a:rPr>
              <a:t>A</a:t>
            </a:r>
            <a:r>
              <a:rPr lang="en-GB" altLang="en-US" sz="2000" dirty="0"/>
              <a:t> and </a:t>
            </a:r>
            <a:r>
              <a:rPr lang="en-GB" altLang="en-US" sz="2000" b="1" dirty="0">
                <a:solidFill>
                  <a:srgbClr val="FF0000"/>
                </a:solidFill>
              </a:rPr>
              <a:t>P</a:t>
            </a:r>
            <a:r>
              <a:rPr lang="en-GB" altLang="en-US" sz="2000" dirty="0">
                <a:solidFill>
                  <a:srgbClr val="FF0000"/>
                </a:solidFill>
              </a:rPr>
              <a:t> </a:t>
            </a:r>
            <a:r>
              <a:rPr lang="en-GB" altLang="en-US" sz="2000" dirty="0"/>
              <a:t>)</a:t>
            </a:r>
          </a:p>
          <a:p>
            <a:pPr lvl="1" eaLnBrk="1" hangingPunct="1">
              <a:lnSpc>
                <a:spcPct val="90000"/>
              </a:lnSpc>
            </a:pPr>
            <a:r>
              <a:rPr lang="en-US" altLang="en-US" sz="2000" dirty="0"/>
              <a:t>In almost all cases, you would choose </a:t>
            </a:r>
            <a:r>
              <a:rPr lang="en-US" altLang="en-US" sz="2000" b="1" dirty="0">
                <a:solidFill>
                  <a:srgbClr val="FF0000"/>
                </a:solidFill>
              </a:rPr>
              <a:t>A</a:t>
            </a:r>
            <a:r>
              <a:rPr lang="en-US" altLang="en-US" sz="2000" dirty="0"/>
              <a:t> over </a:t>
            </a:r>
            <a:r>
              <a:rPr lang="en-US" altLang="en-US" sz="2000" b="1" dirty="0">
                <a:solidFill>
                  <a:srgbClr val="FF0000"/>
                </a:solidFill>
              </a:rPr>
              <a:t>C</a:t>
            </a:r>
            <a:r>
              <a:rPr lang="en-US" altLang="en-US" sz="2000" dirty="0"/>
              <a:t> </a:t>
            </a:r>
            <a:r>
              <a:rPr lang="en-GB" altLang="en-US" sz="2000" dirty="0"/>
              <a:t>(except in specific applications such as order processing)</a:t>
            </a:r>
            <a:endParaRPr lang="en-US" altLang="en-US" sz="2800"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18205EA-47B0-8C45-A263-92C2B633B234}" type="slidenum">
              <a:rPr lang="en-US" altLang="x-none">
                <a:solidFill>
                  <a:srgbClr val="FFFFFF"/>
                </a:solidFill>
              </a:rPr>
              <a:pPr eaLnBrk="1" hangingPunct="1"/>
              <a:t>16</a:t>
            </a:fld>
            <a:endParaRPr lang="en-US" altLang="x-none">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9699" name="Rectangle 3"/>
          <p:cNvSpPr>
            <a:spLocks noGrp="1" noChangeArrowheads="1"/>
          </p:cNvSpPr>
          <p:nvPr>
            <p:ph idx="1"/>
          </p:nvPr>
        </p:nvSpPr>
        <p:spPr/>
        <p:txBody>
          <a:bodyPr/>
          <a:lstStyle/>
          <a:p>
            <a:pPr eaLnBrk="1" hangingPunct="1"/>
            <a:r>
              <a:rPr lang="en-US" altLang="en-US" dirty="0"/>
              <a:t>Many NoSQL systems target Consistency</a:t>
            </a:r>
          </a:p>
          <a:p>
            <a:pPr lvl="1" eaLnBrk="1" hangingPunct="1"/>
            <a:r>
              <a:rPr lang="en-US" altLang="en-US" dirty="0"/>
              <a:t>The system should always be available but not necessarily consistent.</a:t>
            </a:r>
          </a:p>
          <a:p>
            <a:pPr lvl="1" eaLnBrk="1" hangingPunct="1"/>
            <a:endParaRPr lang="en-US" altLang="en-US" dirty="0"/>
          </a:p>
          <a:p>
            <a:pPr eaLnBrk="1" hangingPunct="1"/>
            <a:r>
              <a:rPr lang="en-US" altLang="en-US" b="1" dirty="0">
                <a:solidFill>
                  <a:srgbClr val="FF0000"/>
                </a:solidFill>
              </a:rPr>
              <a:t>C</a:t>
            </a:r>
            <a:r>
              <a:rPr lang="en-US" altLang="en-US" b="1" dirty="0"/>
              <a:t>onsistency</a:t>
            </a:r>
          </a:p>
          <a:p>
            <a:pPr lvl="1" eaLnBrk="1" hangingPunct="1"/>
            <a:r>
              <a:rPr lang="en-US" altLang="zh-CN" dirty="0">
                <a:cs typeface="方正舒体" charset="0"/>
              </a:rPr>
              <a:t>2 types of consistency:</a:t>
            </a:r>
          </a:p>
          <a:p>
            <a:pPr marL="1003300" lvl="2" indent="-457200">
              <a:buFont typeface="Arial" charset="0"/>
              <a:buAutoNum type="arabicPeriod"/>
            </a:pPr>
            <a:r>
              <a:rPr lang="en-US" altLang="zh-CN" sz="2200" dirty="0">
                <a:cs typeface="方正舒体" charset="0"/>
              </a:rPr>
              <a:t>Strong consistency – ACID (</a:t>
            </a:r>
            <a:r>
              <a:rPr lang="en-US" altLang="zh-CN" sz="2200" b="1" dirty="0">
                <a:cs typeface="方正舒体" charset="0"/>
              </a:rPr>
              <a:t>A</a:t>
            </a:r>
            <a:r>
              <a:rPr lang="en-US" altLang="zh-CN" sz="2200" dirty="0">
                <a:cs typeface="方正舒体" charset="0"/>
              </a:rPr>
              <a:t>tomicity, </a:t>
            </a:r>
            <a:r>
              <a:rPr lang="en-US" altLang="zh-CN" sz="2200" b="1" dirty="0">
                <a:cs typeface="方正舒体" charset="0"/>
              </a:rPr>
              <a:t>C</a:t>
            </a:r>
            <a:r>
              <a:rPr lang="en-US" altLang="zh-CN" sz="2200" dirty="0">
                <a:cs typeface="方正舒体" charset="0"/>
              </a:rPr>
              <a:t>onsistency, </a:t>
            </a:r>
            <a:r>
              <a:rPr lang="en-US" altLang="zh-CN" sz="2200" b="1" dirty="0">
                <a:cs typeface="方正舒体" charset="0"/>
              </a:rPr>
              <a:t>I</a:t>
            </a:r>
            <a:r>
              <a:rPr lang="en-US" altLang="zh-CN" sz="2200" dirty="0">
                <a:cs typeface="方正舒体" charset="0"/>
              </a:rPr>
              <a:t>solation, </a:t>
            </a:r>
            <a:r>
              <a:rPr lang="en-US" altLang="zh-CN" sz="2200" b="1" dirty="0">
                <a:cs typeface="方正舒体" charset="0"/>
              </a:rPr>
              <a:t>D</a:t>
            </a:r>
            <a:r>
              <a:rPr lang="en-US" altLang="zh-CN" sz="2200" dirty="0">
                <a:cs typeface="方正舒体" charset="0"/>
              </a:rPr>
              <a:t>urability)</a:t>
            </a:r>
          </a:p>
          <a:p>
            <a:pPr marL="1003300" lvl="2" indent="-457200">
              <a:buFont typeface="Arial" charset="0"/>
              <a:buAutoNum type="arabicPeriod"/>
            </a:pPr>
            <a:r>
              <a:rPr lang="en-US" altLang="zh-CN" sz="2400" dirty="0">
                <a:cs typeface="方正舒体" charset="0"/>
              </a:rPr>
              <a:t>Weak consistency – BASE (</a:t>
            </a:r>
            <a:r>
              <a:rPr lang="en-US" altLang="zh-CN" sz="2400" b="1" dirty="0">
                <a:cs typeface="方正舒体" charset="0"/>
              </a:rPr>
              <a:t>B</a:t>
            </a:r>
            <a:r>
              <a:rPr lang="en-US" altLang="zh-CN" sz="2400" dirty="0">
                <a:cs typeface="方正舒体" charset="0"/>
              </a:rPr>
              <a:t>asically </a:t>
            </a:r>
            <a:r>
              <a:rPr lang="en-US" altLang="zh-CN" sz="2400" b="1" dirty="0">
                <a:cs typeface="方正舒体" charset="0"/>
              </a:rPr>
              <a:t>A</a:t>
            </a:r>
            <a:r>
              <a:rPr lang="en-US" altLang="zh-CN" sz="2400" dirty="0">
                <a:cs typeface="方正舒体" charset="0"/>
              </a:rPr>
              <a:t>vailable </a:t>
            </a:r>
            <a:r>
              <a:rPr lang="en-US" altLang="zh-CN" sz="2400" b="1" dirty="0">
                <a:cs typeface="方正舒体" charset="0"/>
              </a:rPr>
              <a:t>S</a:t>
            </a:r>
            <a:r>
              <a:rPr lang="en-US" altLang="zh-CN" sz="2400" dirty="0">
                <a:cs typeface="方正舒体" charset="0"/>
              </a:rPr>
              <a:t>oft-state </a:t>
            </a:r>
            <a:r>
              <a:rPr lang="en-US" altLang="zh-CN" sz="2400" b="1" dirty="0">
                <a:cs typeface="方正舒体" charset="0"/>
              </a:rPr>
              <a:t>E</a:t>
            </a:r>
            <a:r>
              <a:rPr lang="en-US" altLang="zh-CN" sz="2400" dirty="0">
                <a:cs typeface="方正舒体" charset="0"/>
              </a:rPr>
              <a:t>ventual consistency)</a:t>
            </a:r>
          </a:p>
          <a:p>
            <a:pPr eaLnBrk="1" hangingPunct="1"/>
            <a:endParaRPr lang="en-US" altLang="en-US"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8779AC-ED75-B841-B865-09E7EA9700E6}" type="slidenum">
              <a:rPr lang="en-US" altLang="x-none">
                <a:solidFill>
                  <a:srgbClr val="FFFFFF"/>
                </a:solidFill>
              </a:rPr>
              <a:pPr eaLnBrk="1" hangingPunct="1"/>
              <a:t>17</a:t>
            </a:fld>
            <a:endParaRPr lang="en-US" altLang="x-none">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31747" name="Rectangle 3"/>
          <p:cNvSpPr>
            <a:spLocks noGrp="1" noChangeArrowheads="1"/>
          </p:cNvSpPr>
          <p:nvPr>
            <p:ph idx="1"/>
          </p:nvPr>
        </p:nvSpPr>
        <p:spPr/>
        <p:txBody>
          <a:bodyPr/>
          <a:lstStyle/>
          <a:p>
            <a:pPr eaLnBrk="1" hangingPunct="1"/>
            <a:r>
              <a:rPr lang="en-US" altLang="en-US" dirty="0"/>
              <a:t>A consistency model determines rules for visibility and apparent order of updates</a:t>
            </a:r>
          </a:p>
          <a:p>
            <a:pPr eaLnBrk="1" hangingPunct="1"/>
            <a:r>
              <a:rPr lang="en-US" altLang="en-US" dirty="0"/>
              <a:t>Example:</a:t>
            </a:r>
          </a:p>
          <a:p>
            <a:pPr lvl="1" eaLnBrk="1" hangingPunct="1"/>
            <a:r>
              <a:rPr lang="en-US" altLang="en-US" dirty="0"/>
              <a:t>Row X is replicated on nodes M and N</a:t>
            </a:r>
          </a:p>
          <a:p>
            <a:pPr lvl="1" eaLnBrk="1" hangingPunct="1"/>
            <a:r>
              <a:rPr lang="en-US" altLang="en-US" dirty="0"/>
              <a:t>Client A writes row X to node N</a:t>
            </a:r>
          </a:p>
          <a:p>
            <a:pPr lvl="1" eaLnBrk="1" hangingPunct="1"/>
            <a:r>
              <a:rPr lang="en-US" altLang="en-US" dirty="0"/>
              <a:t>Some period of time t elapses</a:t>
            </a:r>
          </a:p>
          <a:p>
            <a:pPr lvl="1" eaLnBrk="1" hangingPunct="1"/>
            <a:r>
              <a:rPr lang="en-US" altLang="en-US" dirty="0"/>
              <a:t>Client B reads row X from node M</a:t>
            </a:r>
          </a:p>
          <a:p>
            <a:pPr lvl="1" eaLnBrk="1" hangingPunct="1"/>
            <a:r>
              <a:rPr lang="en-US" altLang="en-US" b="1" dirty="0"/>
              <a:t>Does client B see the write from client A?</a:t>
            </a:r>
          </a:p>
          <a:p>
            <a:pPr lvl="1" eaLnBrk="1" hangingPunct="1"/>
            <a:r>
              <a:rPr lang="en-US" altLang="en-US" dirty="0"/>
              <a:t>Consistency is a continuum with tradeoffs</a:t>
            </a:r>
          </a:p>
          <a:p>
            <a:pPr lvl="1" eaLnBrk="1" hangingPunct="1"/>
            <a:r>
              <a:rPr lang="en-US" altLang="en-US" b="1" dirty="0"/>
              <a:t>For NoSQL that chooses Availability over Consistency, the answer would be: “maybe”</a:t>
            </a:r>
          </a:p>
          <a:p>
            <a:pPr lvl="1" eaLnBrk="1" hangingPunct="1"/>
            <a:r>
              <a:rPr lang="en-US" altLang="en-US" dirty="0"/>
              <a:t>CAP theorem states: </a:t>
            </a:r>
            <a:r>
              <a:rPr lang="en-US" altLang="en-US" i="1" dirty="0"/>
              <a:t>“strong consistency can't be achieved at the same time as availability and partition-tolerance”</a:t>
            </a:r>
          </a:p>
          <a:p>
            <a:pPr eaLnBrk="1" hangingPunct="1"/>
            <a:endParaRPr lang="en-US" altLang="en-US"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4E29508-E9C7-8544-9971-AA7F56A0599A}" type="slidenum">
              <a:rPr lang="en-US" altLang="x-none">
                <a:solidFill>
                  <a:srgbClr val="FFFFFF"/>
                </a:solidFill>
              </a:rPr>
              <a:pPr eaLnBrk="1" hangingPunct="1"/>
              <a:t>18</a:t>
            </a:fld>
            <a:endParaRPr lang="en-US" altLang="x-none">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defRPr/>
            </a:pPr>
            <a:r>
              <a:rPr lang="en-US" b="1" dirty="0"/>
              <a:t>CAP</a:t>
            </a:r>
            <a:r>
              <a:rPr lang="en-US" dirty="0"/>
              <a:t> Theorem</a:t>
            </a:r>
          </a:p>
        </p:txBody>
      </p:sp>
      <p:sp>
        <p:nvSpPr>
          <p:cNvPr id="28675" name="Rectangle 3"/>
          <p:cNvSpPr>
            <a:spLocks noGrp="1" noChangeArrowheads="1"/>
          </p:cNvSpPr>
          <p:nvPr>
            <p:ph idx="1"/>
          </p:nvPr>
        </p:nvSpPr>
        <p:spPr/>
        <p:txBody>
          <a:bodyPr/>
          <a:lstStyle/>
          <a:p>
            <a:pPr marL="182880" indent="-182880">
              <a:spcAft>
                <a:spcPts val="0"/>
              </a:spcAft>
              <a:buFont typeface="Arial" pitchFamily="34" charset="0"/>
              <a:buChar char="•"/>
              <a:defRPr/>
            </a:pPr>
            <a:r>
              <a:rPr lang="en-GB" altLang="en-US" dirty="0"/>
              <a:t>Eventual consistency</a:t>
            </a:r>
          </a:p>
          <a:p>
            <a:pPr lvl="1">
              <a:spcAft>
                <a:spcPts val="0"/>
              </a:spcAft>
              <a:buFont typeface="Arial" pitchFamily="34" charset="0"/>
              <a:buChar char="•"/>
              <a:defRPr/>
            </a:pPr>
            <a:r>
              <a:rPr lang="en-GB" altLang="en-US" sz="2100" dirty="0"/>
              <a:t>When no updates occur for a long period of time, eventually all updates will propagate through the system and all the nodes will be consistent</a:t>
            </a:r>
            <a:endParaRPr lang="en-GB" altLang="en-US" sz="2400" dirty="0"/>
          </a:p>
          <a:p>
            <a:pPr indent="-182880">
              <a:spcAft>
                <a:spcPts val="0"/>
              </a:spcAft>
              <a:buFont typeface="Arial" pitchFamily="34" charset="0"/>
              <a:buChar char="•"/>
              <a:defRPr/>
            </a:pPr>
            <a:r>
              <a:rPr lang="en-GB" altLang="en-US" dirty="0"/>
              <a:t>Cloud computing</a:t>
            </a:r>
          </a:p>
          <a:p>
            <a:pPr lvl="1">
              <a:spcAft>
                <a:spcPts val="0"/>
              </a:spcAft>
              <a:buFont typeface="Arial" pitchFamily="34" charset="0"/>
              <a:buChar char="•"/>
              <a:defRPr/>
            </a:pPr>
            <a:r>
              <a:rPr lang="en-GB" altLang="en-US" dirty="0"/>
              <a:t>ACID is hard to achieve, moreover, it is not always required, e.g. for blogs, status updates, product listings, etc.</a:t>
            </a:r>
          </a:p>
          <a:p>
            <a:pPr eaLnBrk="1" hangingPunct="1">
              <a:buFont typeface="Arial" pitchFamily="34" charset="0"/>
              <a:buChar char="•"/>
              <a:defRPr/>
            </a:pPr>
            <a:endParaRPr lang="en-US" altLang="en-US"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6CA54F4-453E-FF44-B25C-6D82B2E30A8E}" type="slidenum">
              <a:rPr lang="en-US" altLang="x-none">
                <a:solidFill>
                  <a:srgbClr val="FFFFFF"/>
                </a:solidFill>
              </a:rPr>
              <a:pPr eaLnBrk="1" hangingPunct="1"/>
              <a:t>19</a:t>
            </a:fld>
            <a:endParaRPr lang="en-US" altLang="x-none">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defRPr/>
            </a:pPr>
            <a:r>
              <a:rPr lang="en-US" dirty="0"/>
              <a:t>Background</a:t>
            </a:r>
          </a:p>
        </p:txBody>
      </p:sp>
      <p:sp>
        <p:nvSpPr>
          <p:cNvPr id="15363" name="Rectangle 3"/>
          <p:cNvSpPr>
            <a:spLocks noGrp="1" noChangeArrowheads="1"/>
          </p:cNvSpPr>
          <p:nvPr>
            <p:ph idx="1"/>
          </p:nvPr>
        </p:nvSpPr>
        <p:spPr/>
        <p:txBody>
          <a:bodyPr/>
          <a:lstStyle/>
          <a:p>
            <a:pPr eaLnBrk="1" hangingPunct="1"/>
            <a:r>
              <a:rPr lang="en-US" altLang="en-US" dirty="0"/>
              <a:t>Relational databases </a:t>
            </a:r>
            <a:r>
              <a:rPr lang="en-US" altLang="en-US" dirty="0">
                <a:sym typeface="Symbol" charset="2"/>
              </a:rPr>
              <a:t></a:t>
            </a:r>
            <a:r>
              <a:rPr lang="en-US" altLang="en-US" dirty="0"/>
              <a:t> mainstay of business</a:t>
            </a:r>
          </a:p>
          <a:p>
            <a:pPr lvl="1" eaLnBrk="1" hangingPunct="1"/>
            <a:r>
              <a:rPr lang="en-US" altLang="en-US" dirty="0"/>
              <a:t>ACID </a:t>
            </a:r>
            <a:r>
              <a:rPr lang="mr-IN" altLang="en-US" dirty="0"/>
              <a:t>–</a:t>
            </a:r>
            <a:r>
              <a:rPr lang="en-US" altLang="en-US" dirty="0"/>
              <a:t> Atomicity, Consistency, Isolation, Durable</a:t>
            </a:r>
          </a:p>
          <a:p>
            <a:pPr eaLnBrk="1" hangingPunct="1"/>
            <a:r>
              <a:rPr lang="en-US" altLang="en-US" dirty="0"/>
              <a:t>Web-based applications caused spikes</a:t>
            </a:r>
          </a:p>
          <a:p>
            <a:pPr lvl="1" eaLnBrk="1" hangingPunct="1"/>
            <a:r>
              <a:rPr lang="en-US" altLang="en-US" dirty="0"/>
              <a:t>explosion of social media sites (Facebook, Twitter) with large data needs</a:t>
            </a:r>
          </a:p>
          <a:p>
            <a:pPr lvl="1" eaLnBrk="1" hangingPunct="1"/>
            <a:r>
              <a:rPr lang="en-US" altLang="en-US" dirty="0"/>
              <a:t>rise of cloud-based solutions such as Amazon S3 (simple storage solution)</a:t>
            </a:r>
          </a:p>
          <a:p>
            <a:pPr eaLnBrk="1" hangingPunct="1"/>
            <a:r>
              <a:rPr lang="en-US" altLang="en-US" dirty="0"/>
              <a:t>Hooking RDBMS to web-based application becomes trouble</a:t>
            </a:r>
            <a:endParaRPr lang="en-US" altLang="en-US" sz="2600" dirty="0"/>
          </a:p>
          <a:p>
            <a:pPr eaLnBrk="1" hangingPunct="1"/>
            <a:endParaRPr lang="en-US" altLang="en-US"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FB1889B-B696-0C43-BA70-9C51A2AAD05E}" type="slidenum">
              <a:rPr lang="en-US" altLang="x-none">
                <a:solidFill>
                  <a:srgbClr val="FFFFFF"/>
                </a:solidFill>
              </a:rPr>
              <a:pPr eaLnBrk="1" hangingPunct="1"/>
              <a:t>2</a:t>
            </a:fld>
            <a:endParaRPr lang="en-US" altLang="x-none">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NoSQL categories</a:t>
            </a:r>
          </a:p>
        </p:txBody>
      </p:sp>
      <p:sp>
        <p:nvSpPr>
          <p:cNvPr id="3" name="Content Placeholder 2"/>
          <p:cNvSpPr>
            <a:spLocks noGrp="1"/>
          </p:cNvSpPr>
          <p:nvPr>
            <p:ph idx="1"/>
          </p:nvPr>
        </p:nvSpPr>
        <p:spPr/>
        <p:txBody>
          <a:bodyPr>
            <a:normAutofit lnSpcReduction="10000"/>
          </a:bodyPr>
          <a:lstStyle/>
          <a:p>
            <a:pPr marL="342900" indent="-342900">
              <a:buFont typeface="+mj-lt"/>
              <a:buAutoNum type="arabicPeriod"/>
              <a:defRPr/>
            </a:pPr>
            <a:r>
              <a:rPr lang="en-US" altLang="en-US" dirty="0"/>
              <a:t>Key-value</a:t>
            </a:r>
          </a:p>
          <a:p>
            <a:pPr marL="615950" lvl="2" indent="-342900">
              <a:buFont typeface="Arial" pitchFamily="34" charset="0"/>
              <a:buChar char="•"/>
              <a:defRPr/>
            </a:pPr>
            <a:r>
              <a:rPr lang="en-US" altLang="en-US" sz="2000" dirty="0"/>
              <a:t>Example: DynamoDB, Voldemort, </a:t>
            </a:r>
            <a:r>
              <a:rPr lang="en-US" altLang="en-US" sz="2000" dirty="0" err="1"/>
              <a:t>Scalaris</a:t>
            </a:r>
            <a:r>
              <a:rPr lang="en-US" altLang="en-US" sz="2000" dirty="0"/>
              <a:t> </a:t>
            </a:r>
          </a:p>
          <a:p>
            <a:pPr marL="342900" indent="-342900">
              <a:buFont typeface="+mj-lt"/>
              <a:buAutoNum type="arabicPeriod"/>
              <a:defRPr/>
            </a:pPr>
            <a:r>
              <a:rPr lang="en-US" altLang="en-US" dirty="0"/>
              <a:t>Document-based</a:t>
            </a:r>
          </a:p>
          <a:p>
            <a:pPr marL="615950" lvl="2" indent="-342900">
              <a:buFont typeface="Arial" pitchFamily="34" charset="0"/>
              <a:buChar char="•"/>
              <a:defRPr/>
            </a:pPr>
            <a:r>
              <a:rPr lang="en-US" altLang="en-US" sz="2000" dirty="0"/>
              <a:t>Example: </a:t>
            </a:r>
            <a:r>
              <a:rPr lang="en-US" altLang="en-US" sz="2000" dirty="0" err="1"/>
              <a:t>MongoDB</a:t>
            </a:r>
            <a:r>
              <a:rPr lang="en-US" altLang="en-US" sz="2000" dirty="0"/>
              <a:t>, </a:t>
            </a:r>
            <a:r>
              <a:rPr lang="en-US" altLang="en-US" sz="2000" dirty="0" err="1"/>
              <a:t>CouchDB</a:t>
            </a:r>
            <a:endParaRPr lang="en-US" altLang="en-US" sz="2000" dirty="0"/>
          </a:p>
          <a:p>
            <a:pPr marL="342900" indent="-342900">
              <a:buFont typeface="+mj-lt"/>
              <a:buAutoNum type="arabicPeriod"/>
              <a:defRPr/>
            </a:pPr>
            <a:r>
              <a:rPr lang="en-US" altLang="en-US" dirty="0"/>
              <a:t>Column-based</a:t>
            </a:r>
          </a:p>
          <a:p>
            <a:pPr marL="615950" lvl="2" indent="-342900">
              <a:buFont typeface="Arial" pitchFamily="34" charset="0"/>
              <a:buChar char="•"/>
              <a:defRPr/>
            </a:pPr>
            <a:r>
              <a:rPr lang="en-US" altLang="en-US" sz="2000" dirty="0"/>
              <a:t>Example: </a:t>
            </a:r>
            <a:r>
              <a:rPr lang="en-US" altLang="en-US" sz="2000" dirty="0" err="1"/>
              <a:t>BigTable</a:t>
            </a:r>
            <a:r>
              <a:rPr lang="en-US" altLang="en-US" sz="2000" dirty="0"/>
              <a:t>, Cassandra, </a:t>
            </a:r>
            <a:r>
              <a:rPr lang="en-US" altLang="en-US" sz="2000" dirty="0" err="1"/>
              <a:t>Hbase</a:t>
            </a:r>
            <a:r>
              <a:rPr lang="en-US" altLang="en-US" sz="2000" dirty="0"/>
              <a:t> </a:t>
            </a:r>
          </a:p>
          <a:p>
            <a:pPr marL="342900" indent="-342900">
              <a:buFont typeface="+mj-lt"/>
              <a:buAutoNum type="arabicPeriod"/>
              <a:defRPr/>
            </a:pPr>
            <a:r>
              <a:rPr lang="en-US" altLang="en-US" dirty="0"/>
              <a:t>Graph-based</a:t>
            </a:r>
          </a:p>
          <a:p>
            <a:pPr marL="615950" lvl="2" indent="-342900">
              <a:buFont typeface="Arial" pitchFamily="34" charset="0"/>
              <a:buChar char="•"/>
              <a:defRPr/>
            </a:pPr>
            <a:r>
              <a:rPr lang="en-US" altLang="en-US" sz="2000" dirty="0"/>
              <a:t>Example: Neo4J, </a:t>
            </a:r>
            <a:r>
              <a:rPr lang="en-US" altLang="en-US" sz="2000" dirty="0" err="1"/>
              <a:t>InfoGrid</a:t>
            </a:r>
            <a:endParaRPr lang="en-US" altLang="en-US" sz="2000" dirty="0"/>
          </a:p>
          <a:p>
            <a:pPr eaLnBrk="1" hangingPunct="1">
              <a:lnSpc>
                <a:spcPct val="90000"/>
              </a:lnSpc>
              <a:buFont typeface="Arial" pitchFamily="34" charset="0"/>
              <a:buChar char="•"/>
              <a:defRPr/>
            </a:pPr>
            <a:r>
              <a:rPr lang="en-US" altLang="en-US" dirty="0"/>
              <a:t>“No-schema” is a common characteristic of most NoSQL storage systems</a:t>
            </a:r>
          </a:p>
          <a:p>
            <a:pPr eaLnBrk="1" hangingPunct="1">
              <a:lnSpc>
                <a:spcPct val="90000"/>
              </a:lnSpc>
              <a:buFont typeface="Arial" pitchFamily="34" charset="0"/>
              <a:buChar char="•"/>
              <a:defRPr/>
            </a:pPr>
            <a:r>
              <a:rPr lang="en-US" altLang="en-US" dirty="0"/>
              <a:t>Provide “flexible” data types</a:t>
            </a:r>
          </a:p>
          <a:p>
            <a:pPr>
              <a:buFont typeface="Arial" pitchFamily="34" charset="0"/>
              <a:buChar char="•"/>
              <a:defRPr/>
            </a:pPr>
            <a:endParaRPr lang="en-US"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608AF89-DC14-7248-BC0E-D233A7827220}" type="slidenum">
              <a:rPr lang="en-US" altLang="x-none">
                <a:solidFill>
                  <a:srgbClr val="FFFFFF"/>
                </a:solidFill>
              </a:rPr>
              <a:pPr eaLnBrk="1" hangingPunct="1"/>
              <a:t>20</a:t>
            </a:fld>
            <a:endParaRPr lang="en-US" altLang="x-none">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4E71DA1-2088-7B48-8EEF-7EFEBCA39820}" type="slidenum">
              <a:rPr lang="en-US" altLang="en-US">
                <a:solidFill>
                  <a:srgbClr val="FFFFFF"/>
                </a:solidFill>
              </a:rPr>
              <a:pPr eaLnBrk="1" hangingPunct="1"/>
              <a:t>21</a:t>
            </a:fld>
            <a:endParaRPr lang="en-US" altLang="en-US">
              <a:solidFill>
                <a:srgbClr val="FFFFFF"/>
              </a:solidFill>
            </a:endParaRPr>
          </a:p>
        </p:txBody>
      </p:sp>
      <p:sp>
        <p:nvSpPr>
          <p:cNvPr id="26629" name="Nadpis 1"/>
          <p:cNvSpPr>
            <a:spLocks noGrp="1"/>
          </p:cNvSpPr>
          <p:nvPr>
            <p:ph type="title"/>
          </p:nvPr>
        </p:nvSpPr>
        <p:spPr/>
        <p:txBody>
          <a:bodyPr/>
          <a:lstStyle/>
          <a:p>
            <a:pPr>
              <a:defRPr/>
            </a:pPr>
            <a:r>
              <a:rPr lang="en-GB" altLang="en-US" dirty="0"/>
              <a:t>Key-value</a:t>
            </a:r>
          </a:p>
        </p:txBody>
      </p:sp>
      <p:sp>
        <p:nvSpPr>
          <p:cNvPr id="36868" name="Zástupný symbol pro obsah 2"/>
          <p:cNvSpPr>
            <a:spLocks noGrp="1"/>
          </p:cNvSpPr>
          <p:nvPr>
            <p:ph idx="1"/>
          </p:nvPr>
        </p:nvSpPr>
        <p:spPr/>
        <p:txBody>
          <a:bodyPr/>
          <a:lstStyle/>
          <a:p>
            <a:pPr eaLnBrk="1" hangingPunct="1"/>
            <a:r>
              <a:rPr lang="en-US" altLang="en-US" dirty="0"/>
              <a:t>Focus on scaling to huge amounts of data</a:t>
            </a:r>
          </a:p>
          <a:p>
            <a:pPr eaLnBrk="1" hangingPunct="1"/>
            <a:r>
              <a:rPr lang="en-US" altLang="en-US" dirty="0"/>
              <a:t>Designed to handle massive load</a:t>
            </a:r>
          </a:p>
          <a:p>
            <a:pPr eaLnBrk="1" hangingPunct="1"/>
            <a:r>
              <a:rPr lang="en-US" altLang="en-US" dirty="0"/>
              <a:t>Based on Amazon’s Dynamo paper</a:t>
            </a:r>
          </a:p>
          <a:p>
            <a:pPr eaLnBrk="1" hangingPunct="1"/>
            <a:r>
              <a:rPr lang="en-US" altLang="en-US" dirty="0"/>
              <a:t>Data model: (global) collection of Key-value pairs</a:t>
            </a:r>
          </a:p>
          <a:p>
            <a:pPr eaLnBrk="1" hangingPunct="1"/>
            <a:r>
              <a:rPr lang="en-US" altLang="en-US" i="1" dirty="0"/>
              <a:t>Dynamo  - ring partitioning</a:t>
            </a:r>
            <a:r>
              <a:rPr lang="en-US" altLang="en-US" dirty="0"/>
              <a:t> and </a:t>
            </a:r>
            <a:r>
              <a:rPr lang="en-US" altLang="en-US" i="1" dirty="0"/>
              <a:t>replication</a:t>
            </a:r>
          </a:p>
          <a:p>
            <a:pPr eaLnBrk="1" hangingPunct="1"/>
            <a:r>
              <a:rPr lang="en-US" altLang="en-US" dirty="0"/>
              <a:t>Example: (DynamoDB)</a:t>
            </a:r>
          </a:p>
          <a:p>
            <a:pPr lvl="1" eaLnBrk="1" hangingPunct="1"/>
            <a:r>
              <a:rPr lang="en-US" altLang="en-US" i="1" dirty="0"/>
              <a:t>items</a:t>
            </a:r>
            <a:r>
              <a:rPr lang="en-US" altLang="en-US" dirty="0"/>
              <a:t> having one or more attributes (name, value)</a:t>
            </a:r>
          </a:p>
          <a:p>
            <a:pPr lvl="1" eaLnBrk="1" hangingPunct="1"/>
            <a:r>
              <a:rPr lang="en-US" altLang="en-US" dirty="0"/>
              <a:t>An </a:t>
            </a:r>
            <a:r>
              <a:rPr lang="en-US" altLang="en-US" i="1" dirty="0"/>
              <a:t>attribute</a:t>
            </a:r>
            <a:r>
              <a:rPr lang="en-US" altLang="en-US" dirty="0"/>
              <a:t> can be single-valued or multi-valued like set.</a:t>
            </a:r>
          </a:p>
          <a:p>
            <a:pPr lvl="1" eaLnBrk="1" hangingPunct="1"/>
            <a:r>
              <a:rPr lang="en-US" altLang="en-US" dirty="0"/>
              <a:t>items are combined into a </a:t>
            </a:r>
            <a:r>
              <a:rPr lang="en-US" altLang="en-US" i="1" dirty="0"/>
              <a:t>table</a:t>
            </a:r>
          </a:p>
        </p:txBody>
      </p:sp>
      <p:pic>
        <p:nvPicPr>
          <p:cNvPr id="7170" name="Picture 2" descr="Key–value database - Wikipedia">
            <a:extLst>
              <a:ext uri="{FF2B5EF4-FFF2-40B4-BE49-F238E27FC236}">
                <a16:creationId xmlns:a16="http://schemas.microsoft.com/office/drawing/2014/main" id="{E87E9BCD-5E50-4444-8275-960E079FC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483" y="2139950"/>
            <a:ext cx="3810000" cy="257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dirty="0"/>
              <a:t>Key-value</a:t>
            </a:r>
          </a:p>
        </p:txBody>
      </p:sp>
      <p:sp>
        <p:nvSpPr>
          <p:cNvPr id="37891" name="Rectangle 3"/>
          <p:cNvSpPr>
            <a:spLocks noGrp="1" noChangeArrowheads="1"/>
          </p:cNvSpPr>
          <p:nvPr>
            <p:ph idx="1"/>
          </p:nvPr>
        </p:nvSpPr>
        <p:spPr/>
        <p:txBody>
          <a:bodyPr/>
          <a:lstStyle/>
          <a:p>
            <a:pPr eaLnBrk="1" hangingPunct="1">
              <a:lnSpc>
                <a:spcPct val="90000"/>
              </a:lnSpc>
            </a:pPr>
            <a:r>
              <a:rPr lang="en-US" altLang="en-US" dirty="0"/>
              <a:t>Basic API access:</a:t>
            </a:r>
          </a:p>
          <a:p>
            <a:pPr lvl="1" eaLnBrk="1" hangingPunct="1">
              <a:lnSpc>
                <a:spcPct val="90000"/>
              </a:lnSpc>
            </a:pPr>
            <a:r>
              <a:rPr lang="en-US" altLang="en-US" dirty="0"/>
              <a:t>get(key): extract the value given a key</a:t>
            </a:r>
          </a:p>
          <a:p>
            <a:pPr lvl="1" eaLnBrk="1" hangingPunct="1">
              <a:lnSpc>
                <a:spcPct val="90000"/>
              </a:lnSpc>
            </a:pPr>
            <a:r>
              <a:rPr lang="en-US" altLang="en-US" dirty="0"/>
              <a:t>put(key, value): create or update the value given its key</a:t>
            </a:r>
          </a:p>
          <a:p>
            <a:pPr lvl="1" eaLnBrk="1" hangingPunct="1">
              <a:lnSpc>
                <a:spcPct val="90000"/>
              </a:lnSpc>
            </a:pPr>
            <a:r>
              <a:rPr lang="en-US" altLang="en-US" dirty="0"/>
              <a:t>delete(key): remove the key and its associated value</a:t>
            </a:r>
          </a:p>
          <a:p>
            <a:pPr lvl="1" eaLnBrk="1" hangingPunct="1">
              <a:lnSpc>
                <a:spcPct val="90000"/>
              </a:lnSpc>
            </a:pPr>
            <a:r>
              <a:rPr lang="en-US" altLang="en-US" dirty="0"/>
              <a:t>execute(key, operation, parameters): invoke an operation to the value (given its key) which is a special data structure (e.g. List, Set, Map .... </a:t>
            </a:r>
            <a:r>
              <a:rPr lang="en-US" altLang="en-US" dirty="0" err="1"/>
              <a:t>etc</a:t>
            </a:r>
            <a:r>
              <a:rPr lang="en-US" altLang="en-US" dirty="0"/>
              <a:t>)</a:t>
            </a:r>
          </a:p>
          <a:p>
            <a:pPr indent="0">
              <a:spcBef>
                <a:spcPts val="600"/>
              </a:spcBef>
              <a:spcAft>
                <a:spcPts val="600"/>
              </a:spcAft>
              <a:buClr>
                <a:srgbClr val="0000FF"/>
              </a:buClr>
              <a:buNone/>
            </a:pPr>
            <a:r>
              <a:rPr lang="en-US" dirty="0">
                <a:sym typeface="Symbol"/>
              </a:rPr>
              <a:t>Implementation: efficiency, scalability, fault-tolerance</a:t>
            </a:r>
          </a:p>
          <a:p>
            <a:pPr marL="674370" lvl="1">
              <a:spcAft>
                <a:spcPts val="600"/>
              </a:spcAft>
              <a:buClr>
                <a:srgbClr val="0000FF"/>
              </a:buClr>
              <a:buFont typeface="Wingdings" pitchFamily="2" charset="2"/>
              <a:buChar char="§"/>
            </a:pPr>
            <a:r>
              <a:rPr lang="en-US" dirty="0">
                <a:sym typeface="Symbol"/>
              </a:rPr>
              <a:t>Records distributed to nodes based on key</a:t>
            </a:r>
          </a:p>
          <a:p>
            <a:pPr marL="674370" lvl="1">
              <a:spcAft>
                <a:spcPts val="600"/>
              </a:spcAft>
              <a:buClr>
                <a:srgbClr val="0000FF"/>
              </a:buClr>
              <a:buFont typeface="Wingdings" pitchFamily="2" charset="2"/>
              <a:buChar char="§"/>
            </a:pPr>
            <a:r>
              <a:rPr lang="en-US" dirty="0">
                <a:sym typeface="Symbol"/>
              </a:rPr>
              <a:t>Replication</a:t>
            </a:r>
          </a:p>
          <a:p>
            <a:pPr marL="674370" lvl="1">
              <a:spcAft>
                <a:spcPts val="600"/>
              </a:spcAft>
              <a:buClr>
                <a:srgbClr val="0000FF"/>
              </a:buClr>
              <a:buFont typeface="Wingdings" pitchFamily="2" charset="2"/>
              <a:buChar char="§"/>
            </a:pPr>
            <a:r>
              <a:rPr lang="en-US" dirty="0">
                <a:sym typeface="Symbol"/>
              </a:rPr>
              <a:t>Single-record transactions, “eventual consistency”</a:t>
            </a:r>
          </a:p>
          <a:p>
            <a:pPr eaLnBrk="1" hangingPunct="1">
              <a:lnSpc>
                <a:spcPct val="90000"/>
              </a:lnSpc>
            </a:pPr>
            <a:endParaRPr lang="en-US" altLang="en-US" dirty="0"/>
          </a:p>
          <a:p>
            <a:pPr eaLnBrk="1" hangingPunct="1">
              <a:lnSpc>
                <a:spcPct val="90000"/>
              </a:lnSpc>
              <a:buFont typeface="Webdings" charset="2"/>
              <a:buNone/>
            </a:pPr>
            <a:endParaRPr lang="en-US" altLang="en-US"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EBF6FBC-50B1-2D4F-8784-A766B61FDD9E}" type="slidenum">
              <a:rPr lang="en-US" altLang="x-none">
                <a:solidFill>
                  <a:srgbClr val="FFFFFF"/>
                </a:solidFill>
              </a:rPr>
              <a:pPr eaLnBrk="1" hangingPunct="1"/>
              <a:t>22</a:t>
            </a:fld>
            <a:endParaRPr lang="en-US" altLang="x-none">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930157"/>
            <a:ext cx="5943600" cy="33939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1701325" y="335340"/>
            <a:ext cx="8534400" cy="1569660"/>
          </a:xfrm>
          <a:prstGeom prst="rect">
            <a:avLst/>
          </a:prstGeom>
        </p:spPr>
        <p:txBody>
          <a:bodyPr wrap="square">
            <a:spAutoFit/>
          </a:bodyPr>
          <a:lstStyle/>
          <a:p>
            <a:r>
              <a:rPr lang="en-US" sz="2200" b="1" dirty="0"/>
              <a:t>“Value” is stored as a “blob”</a:t>
            </a:r>
          </a:p>
          <a:p>
            <a:endParaRPr lang="en-US" sz="800" b="1" dirty="0"/>
          </a:p>
          <a:p>
            <a:r>
              <a:rPr lang="en-US" sz="2200" b="1" dirty="0"/>
              <a:t>	- Without caring or knowing what is inside</a:t>
            </a:r>
          </a:p>
          <a:p>
            <a:endParaRPr lang="en-US" sz="2200" b="1" dirty="0"/>
          </a:p>
          <a:p>
            <a:r>
              <a:rPr lang="en-US" sz="2200" b="1" dirty="0"/>
              <a:t>	- Application is responsible for understanding the data </a:t>
            </a:r>
          </a:p>
        </p:txBody>
      </p:sp>
      <p:sp>
        <p:nvSpPr>
          <p:cNvPr id="3" name="Rectangle 2"/>
          <p:cNvSpPr/>
          <p:nvPr/>
        </p:nvSpPr>
        <p:spPr>
          <a:xfrm>
            <a:off x="1752600" y="2057401"/>
            <a:ext cx="8686800" cy="769441"/>
          </a:xfrm>
          <a:prstGeom prst="rect">
            <a:avLst/>
          </a:prstGeom>
        </p:spPr>
        <p:txBody>
          <a:bodyPr wrap="square">
            <a:spAutoFit/>
          </a:bodyPr>
          <a:lstStyle/>
          <a:p>
            <a:r>
              <a:rPr lang="en-US" sz="2200" b="1" dirty="0"/>
              <a:t>In simple terms, a </a:t>
            </a:r>
            <a:r>
              <a:rPr lang="en-US" sz="2200" b="1" dirty="0" err="1"/>
              <a:t>NoSQL</a:t>
            </a:r>
            <a:r>
              <a:rPr lang="en-US" sz="2200" b="1" dirty="0"/>
              <a:t> Key-Value store is a single table with two columns: one being the (Primary) Key, and the other being the Value. </a:t>
            </a:r>
          </a:p>
        </p:txBody>
      </p:sp>
      <p:sp>
        <p:nvSpPr>
          <p:cNvPr id="5" name="TextBox 4"/>
          <p:cNvSpPr txBox="1"/>
          <p:nvPr/>
        </p:nvSpPr>
        <p:spPr>
          <a:xfrm>
            <a:off x="3392681" y="6324601"/>
            <a:ext cx="4982069" cy="430887"/>
          </a:xfrm>
          <a:prstGeom prst="rect">
            <a:avLst/>
          </a:prstGeom>
          <a:noFill/>
        </p:spPr>
        <p:txBody>
          <a:bodyPr wrap="none" rtlCol="0">
            <a:spAutoFit/>
          </a:bodyPr>
          <a:lstStyle/>
          <a:p>
            <a:r>
              <a:rPr lang="en-US" sz="2200" b="1" dirty="0"/>
              <a:t>Each record may have a different schema</a:t>
            </a:r>
          </a:p>
        </p:txBody>
      </p:sp>
    </p:spTree>
    <p:extLst>
      <p:ext uri="{BB962C8B-B14F-4D97-AF65-F5344CB8AC3E}">
        <p14:creationId xmlns:p14="http://schemas.microsoft.com/office/powerpoint/2010/main" val="236640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539" y="1304925"/>
            <a:ext cx="5114925" cy="4248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057401" y="762000"/>
            <a:ext cx="995401" cy="369332"/>
          </a:xfrm>
          <a:prstGeom prst="rect">
            <a:avLst/>
          </a:prstGeom>
          <a:noFill/>
        </p:spPr>
        <p:txBody>
          <a:bodyPr wrap="none" rtlCol="0">
            <a:spAutoFit/>
          </a:bodyPr>
          <a:lstStyle/>
          <a:p>
            <a:r>
              <a:rPr lang="en-US" b="1" dirty="0"/>
              <a:t>Example</a:t>
            </a:r>
          </a:p>
        </p:txBody>
      </p:sp>
    </p:spTree>
    <p:extLst>
      <p:ext uri="{BB962C8B-B14F-4D97-AF65-F5344CB8AC3E}">
        <p14:creationId xmlns:p14="http://schemas.microsoft.com/office/powerpoint/2010/main" val="125218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0554" y="762000"/>
            <a:ext cx="8686800" cy="5432256"/>
          </a:xfrm>
          <a:prstGeom prst="rect">
            <a:avLst/>
          </a:prstGeom>
        </p:spPr>
        <p:txBody>
          <a:bodyPr wrap="square">
            <a:spAutoFit/>
          </a:bodyPr>
          <a:lstStyle/>
          <a:p>
            <a:r>
              <a:rPr lang="en-US" sz="2400" b="1" dirty="0">
                <a:solidFill>
                  <a:prstClr val="black"/>
                </a:solidFill>
              </a:rPr>
              <a:t>Original Key-Value Store was Dynamo -  </a:t>
            </a:r>
          </a:p>
          <a:p>
            <a:r>
              <a:rPr lang="en-US" sz="2400" b="1" dirty="0">
                <a:solidFill>
                  <a:prstClr val="black"/>
                </a:solidFill>
              </a:rPr>
              <a:t>	Amazon’s Highly-Available Key-Value Store</a:t>
            </a:r>
          </a:p>
          <a:p>
            <a:endParaRPr lang="en-US" sz="2400" b="1" dirty="0">
              <a:solidFill>
                <a:prstClr val="black"/>
              </a:solidFill>
            </a:endParaRPr>
          </a:p>
          <a:p>
            <a:r>
              <a:rPr lang="en-US" sz="2400" b="1" dirty="0">
                <a:solidFill>
                  <a:prstClr val="black"/>
                </a:solidFill>
              </a:rPr>
              <a:t>• Main observation from Amazon:</a:t>
            </a:r>
          </a:p>
          <a:p>
            <a:endParaRPr lang="en-US" sz="800" b="1" dirty="0">
              <a:solidFill>
                <a:prstClr val="black"/>
              </a:solidFill>
            </a:endParaRPr>
          </a:p>
          <a:p>
            <a:r>
              <a:rPr lang="en-US" sz="2400" b="1" dirty="0">
                <a:solidFill>
                  <a:prstClr val="black"/>
                </a:solidFill>
              </a:rPr>
              <a:t>	– “There are many services on Amazon’s platform that only need primary-key access to a data store.”</a:t>
            </a:r>
          </a:p>
          <a:p>
            <a:endParaRPr lang="en-US" sz="900" b="1" dirty="0">
              <a:solidFill>
                <a:prstClr val="black"/>
              </a:solidFill>
            </a:endParaRPr>
          </a:p>
          <a:p>
            <a:r>
              <a:rPr lang="en-US" sz="2400" b="1" dirty="0">
                <a:solidFill>
                  <a:prstClr val="black"/>
                </a:solidFill>
              </a:rPr>
              <a:t>	E.g., Best seller lists, shopping carts, customer preferences, session management, sales rank, product catalog</a:t>
            </a:r>
          </a:p>
          <a:p>
            <a:endParaRPr lang="en-US" sz="2400" b="1" dirty="0">
              <a:solidFill>
                <a:prstClr val="black"/>
              </a:solidFill>
            </a:endParaRPr>
          </a:p>
          <a:p>
            <a:endParaRPr lang="en-US" sz="2400" b="1" dirty="0">
              <a:solidFill>
                <a:prstClr val="black"/>
              </a:solidFill>
            </a:endParaRPr>
          </a:p>
          <a:p>
            <a:r>
              <a:rPr lang="en-US" sz="2400" b="1" dirty="0">
                <a:solidFill>
                  <a:prstClr val="black"/>
                </a:solidFill>
              </a:rPr>
              <a:t>Dynamo is now superseded by  DynamoDB.</a:t>
            </a:r>
          </a:p>
          <a:p>
            <a:endParaRPr lang="en-US" sz="2400" b="1" dirty="0">
              <a:solidFill>
                <a:prstClr val="black"/>
              </a:solidFill>
            </a:endParaRPr>
          </a:p>
          <a:p>
            <a:r>
              <a:rPr lang="en-US" dirty="0">
                <a:hlinkClick r:id="rId2"/>
              </a:rPr>
              <a:t>http://www.allthingsdistributed.com/files/amazon-dynamo-sosp2007.pdf</a:t>
            </a:r>
            <a:r>
              <a:rPr lang="en-US" dirty="0"/>
              <a:t> </a:t>
            </a:r>
            <a:endParaRPr lang="en-US" b="1" dirty="0">
              <a:solidFill>
                <a:prstClr val="black"/>
              </a:solidFill>
            </a:endParaRPr>
          </a:p>
          <a:p>
            <a:endParaRPr lang="en-US" sz="2400" b="1" dirty="0">
              <a:solidFill>
                <a:prstClr val="black"/>
              </a:solidFill>
            </a:endParaRPr>
          </a:p>
        </p:txBody>
      </p:sp>
    </p:spTree>
    <p:extLst>
      <p:ext uri="{BB962C8B-B14F-4D97-AF65-F5344CB8AC3E}">
        <p14:creationId xmlns:p14="http://schemas.microsoft.com/office/powerpoint/2010/main" val="131548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509588"/>
            <a:ext cx="8610600" cy="2800767"/>
          </a:xfrm>
          <a:prstGeom prst="rect">
            <a:avLst/>
          </a:prstGeom>
        </p:spPr>
        <p:txBody>
          <a:bodyPr wrap="square">
            <a:spAutoFit/>
          </a:bodyPr>
          <a:lstStyle/>
          <a:p>
            <a:pPr lvl="0"/>
            <a:r>
              <a:rPr lang="en-US" sz="2400" b="1" dirty="0">
                <a:solidFill>
                  <a:srgbClr val="FF0000"/>
                </a:solidFill>
              </a:rPr>
              <a:t>Dynamo applies an MD5 hash on the key to generate a 128-bit identifier, which is then used to determine the storage node that is responsible for serving the key.</a:t>
            </a:r>
          </a:p>
          <a:p>
            <a:pPr lvl="0"/>
            <a:endParaRPr lang="en-US" sz="800" b="1" dirty="0">
              <a:solidFill>
                <a:prstClr val="black"/>
              </a:solidFill>
            </a:endParaRPr>
          </a:p>
          <a:p>
            <a:pPr lvl="0"/>
            <a:r>
              <a:rPr lang="en-US" sz="2400" b="1" dirty="0">
                <a:solidFill>
                  <a:prstClr val="black"/>
                </a:solidFill>
              </a:rPr>
              <a:t>	</a:t>
            </a:r>
          </a:p>
          <a:p>
            <a:pPr lvl="0"/>
            <a:r>
              <a:rPr lang="en-US" sz="2400" b="1" dirty="0">
                <a:solidFill>
                  <a:prstClr val="black"/>
                </a:solidFill>
              </a:rPr>
              <a:t>	- This allows the data store to scale incrementally -	dynamically partition the data over the set of nodes (i.e., 	storage hosts) in the system. </a:t>
            </a:r>
          </a:p>
        </p:txBody>
      </p:sp>
      <p:sp>
        <p:nvSpPr>
          <p:cNvPr id="3" name="TextBox 2"/>
          <p:cNvSpPr txBox="1"/>
          <p:nvPr/>
        </p:nvSpPr>
        <p:spPr>
          <a:xfrm>
            <a:off x="1828800" y="3938588"/>
            <a:ext cx="8610600" cy="2462213"/>
          </a:xfrm>
          <a:prstGeom prst="rect">
            <a:avLst/>
          </a:prstGeom>
          <a:noFill/>
        </p:spPr>
        <p:txBody>
          <a:bodyPr wrap="square" rtlCol="0">
            <a:spAutoFit/>
          </a:bodyPr>
          <a:lstStyle/>
          <a:p>
            <a:r>
              <a:rPr lang="en-US" sz="2200" b="1" dirty="0">
                <a:solidFill>
                  <a:srgbClr val="3333FF"/>
                </a:solidFill>
              </a:rPr>
              <a:t>The simplicity of Key-Value Stores makes them ideally suited to extremely fast, highly-scalable retrieval of the values needed for application tasks like managing user profiles or sessions or retrieving product names. </a:t>
            </a:r>
          </a:p>
          <a:p>
            <a:endParaRPr lang="en-US" sz="2200" b="1" dirty="0"/>
          </a:p>
          <a:p>
            <a:r>
              <a:rPr lang="en-US" sz="2200" b="1" dirty="0"/>
              <a:t>This is why Amazon makes extensive use of its own Key-Value system, Dynamo, in its shopping cart. </a:t>
            </a:r>
          </a:p>
        </p:txBody>
      </p:sp>
    </p:spTree>
    <p:extLst>
      <p:ext uri="{BB962C8B-B14F-4D97-AF65-F5344CB8AC3E}">
        <p14:creationId xmlns:p14="http://schemas.microsoft.com/office/powerpoint/2010/main" val="1969593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dirty="0"/>
              <a:t>Key-value</a:t>
            </a:r>
          </a:p>
        </p:txBody>
      </p:sp>
      <p:sp>
        <p:nvSpPr>
          <p:cNvPr id="38915" name="Rectangle 3"/>
          <p:cNvSpPr>
            <a:spLocks noGrp="1" noChangeArrowheads="1"/>
          </p:cNvSpPr>
          <p:nvPr>
            <p:ph idx="1"/>
          </p:nvPr>
        </p:nvSpPr>
        <p:spPr/>
        <p:txBody>
          <a:bodyPr/>
          <a:lstStyle/>
          <a:p>
            <a:pPr eaLnBrk="1" hangingPunct="1">
              <a:lnSpc>
                <a:spcPct val="90000"/>
              </a:lnSpc>
              <a:buFont typeface="Webdings" charset="2"/>
              <a:buNone/>
            </a:pPr>
            <a:r>
              <a:rPr lang="en-US" altLang="en-US" b="1"/>
              <a:t>Pros:</a:t>
            </a:r>
          </a:p>
          <a:p>
            <a:pPr lvl="1" eaLnBrk="1" hangingPunct="1">
              <a:lnSpc>
                <a:spcPct val="90000"/>
              </a:lnSpc>
            </a:pPr>
            <a:r>
              <a:rPr lang="en-US" altLang="en-US" sz="2200"/>
              <a:t>very fast</a:t>
            </a:r>
          </a:p>
          <a:p>
            <a:pPr lvl="1" eaLnBrk="1" hangingPunct="1">
              <a:lnSpc>
                <a:spcPct val="90000"/>
              </a:lnSpc>
            </a:pPr>
            <a:r>
              <a:rPr lang="en-US" altLang="en-US" sz="2200"/>
              <a:t>very scalable (horizontally distributed to nodes based on key)</a:t>
            </a:r>
          </a:p>
          <a:p>
            <a:pPr lvl="1" eaLnBrk="1" hangingPunct="1">
              <a:lnSpc>
                <a:spcPct val="90000"/>
              </a:lnSpc>
            </a:pPr>
            <a:r>
              <a:rPr lang="en-US" altLang="en-US" sz="2200"/>
              <a:t>simple data model</a:t>
            </a:r>
            <a:endParaRPr lang="en-US" altLang="en-US" sz="2400">
              <a:sym typeface="Symbol" charset="2"/>
            </a:endParaRPr>
          </a:p>
          <a:p>
            <a:pPr lvl="1" eaLnBrk="1" hangingPunct="1">
              <a:lnSpc>
                <a:spcPct val="90000"/>
              </a:lnSpc>
            </a:pPr>
            <a:r>
              <a:rPr lang="en-US" altLang="en-US" sz="2400">
                <a:sym typeface="Symbol" charset="2"/>
              </a:rPr>
              <a:t>eventual consistency</a:t>
            </a:r>
          </a:p>
          <a:p>
            <a:pPr lvl="1" eaLnBrk="1" hangingPunct="1">
              <a:lnSpc>
                <a:spcPct val="90000"/>
              </a:lnSpc>
            </a:pPr>
            <a:r>
              <a:rPr lang="en-US" altLang="en-US" sz="2400">
                <a:sym typeface="Symbol" charset="2"/>
              </a:rPr>
              <a:t>fault-tolerance</a:t>
            </a:r>
          </a:p>
          <a:p>
            <a:pPr lvl="1" eaLnBrk="1" hangingPunct="1">
              <a:lnSpc>
                <a:spcPct val="90000"/>
              </a:lnSpc>
              <a:buFontTx/>
              <a:buNone/>
            </a:pPr>
            <a:endParaRPr lang="en-US" altLang="en-US" sz="2200" b="1"/>
          </a:p>
          <a:p>
            <a:pPr eaLnBrk="1" hangingPunct="1">
              <a:lnSpc>
                <a:spcPct val="90000"/>
              </a:lnSpc>
              <a:buFont typeface="Webdings" charset="2"/>
              <a:buNone/>
            </a:pPr>
            <a:r>
              <a:rPr lang="en-US" altLang="en-US" b="1"/>
              <a:t>Cons: </a:t>
            </a:r>
          </a:p>
          <a:p>
            <a:pPr lvl="1" eaLnBrk="1" hangingPunct="1">
              <a:lnSpc>
                <a:spcPct val="90000"/>
              </a:lnSpc>
              <a:buFontTx/>
              <a:buNone/>
            </a:pPr>
            <a:r>
              <a:rPr lang="en-US" altLang="en-US"/>
              <a:t>- Can’t model more complex data structure such as objects</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0FB55C6-D574-0241-93AC-42469FECA239}" type="slidenum">
              <a:rPr lang="en-US" altLang="x-none">
                <a:solidFill>
                  <a:srgbClr val="FFFFFF"/>
                </a:solidFill>
              </a:rPr>
              <a:pPr eaLnBrk="1" hangingPunct="1"/>
              <a:t>27</a:t>
            </a:fld>
            <a:endParaRPr lang="en-US" altLang="x-none">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dirty="0"/>
              <a:t>Key-value</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75780FC-688B-9E4D-823E-544C6C7656E3}" type="slidenum">
              <a:rPr lang="en-US" altLang="x-none">
                <a:solidFill>
                  <a:srgbClr val="FFFFFF"/>
                </a:solidFill>
              </a:rPr>
              <a:pPr eaLnBrk="1" hangingPunct="1"/>
              <a:t>28</a:t>
            </a:fld>
            <a:endParaRPr lang="en-US" altLang="x-none">
              <a:solidFill>
                <a:srgbClr val="FFFFFF"/>
              </a:solidFill>
            </a:endParaRPr>
          </a:p>
        </p:txBody>
      </p:sp>
      <p:graphicFrame>
        <p:nvGraphicFramePr>
          <p:cNvPr id="6" name="Group 46"/>
          <p:cNvGraphicFramePr>
            <a:graphicFrameLocks noGrp="1"/>
          </p:cNvGraphicFramePr>
          <p:nvPr>
            <p:extLst>
              <p:ext uri="{D42A27DB-BD31-4B8C-83A1-F6EECF244321}">
                <p14:modId xmlns:p14="http://schemas.microsoft.com/office/powerpoint/2010/main" val="2925707098"/>
              </p:ext>
            </p:extLst>
          </p:nvPr>
        </p:nvGraphicFramePr>
        <p:xfrm>
          <a:off x="1981200" y="1905000"/>
          <a:ext cx="8305800" cy="4292602"/>
        </p:xfrm>
        <a:graphic>
          <a:graphicData uri="http://schemas.openxmlformats.org/drawingml/2006/table">
            <a:tbl>
              <a:tblPr>
                <a:tableStyleId>{3C2FFA5D-87B4-456A-9821-1D502468CF0F}</a:tableStyleId>
              </a:tblPr>
              <a:tblGrid>
                <a:gridCol w="1174750">
                  <a:extLst>
                    <a:ext uri="{9D8B030D-6E8A-4147-A177-3AD203B41FA5}">
                      <a16:colId xmlns:a16="http://schemas.microsoft.com/office/drawing/2014/main" val="20000"/>
                    </a:ext>
                  </a:extLst>
                </a:gridCol>
                <a:gridCol w="1263650">
                  <a:extLst>
                    <a:ext uri="{9D8B030D-6E8A-4147-A177-3AD203B41FA5}">
                      <a16:colId xmlns:a16="http://schemas.microsoft.com/office/drawing/2014/main" val="20001"/>
                    </a:ext>
                  </a:extLst>
                </a:gridCol>
                <a:gridCol w="3028950">
                  <a:extLst>
                    <a:ext uri="{9D8B030D-6E8A-4147-A177-3AD203B41FA5}">
                      <a16:colId xmlns:a16="http://schemas.microsoft.com/office/drawing/2014/main" val="20002"/>
                    </a:ext>
                  </a:extLst>
                </a:gridCol>
                <a:gridCol w="2838450">
                  <a:extLst>
                    <a:ext uri="{9D8B030D-6E8A-4147-A177-3AD203B41FA5}">
                      <a16:colId xmlns:a16="http://schemas.microsoft.com/office/drawing/2014/main" val="20003"/>
                    </a:ext>
                  </a:extLst>
                </a:gridCol>
              </a:tblGrid>
              <a:tr h="307975">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a:ln>
                            <a:noFill/>
                          </a:ln>
                          <a:solidFill>
                            <a:srgbClr val="000000"/>
                          </a:solidFill>
                          <a:effectLst/>
                        </a:rPr>
                        <a:t>Name</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lvl1pPr eaLnBrk="0" hangingPunct="0">
                        <a:spcBef>
                          <a:spcPct val="20000"/>
                        </a:spcBef>
                        <a:buClr>
                          <a:schemeClr val="accent1"/>
                        </a:buClr>
                        <a:buSzPct val="85000"/>
                        <a:buFont typeface="Arial" charset="0"/>
                        <a:tabLst>
                          <a:tab pos="644525" algn="l"/>
                        </a:tabLst>
                        <a:defRPr sz="2000">
                          <a:solidFill>
                            <a:schemeClr val="tx1"/>
                          </a:solidFill>
                          <a:latin typeface="Arial" charset="0"/>
                        </a:defRPr>
                      </a:lvl1pPr>
                      <a:lvl2pPr marL="742950" indent="-285750" eaLnBrk="0" hangingPunct="0">
                        <a:spcBef>
                          <a:spcPct val="20000"/>
                        </a:spcBef>
                        <a:buClr>
                          <a:schemeClr val="accent1"/>
                        </a:buClr>
                        <a:buSzPct val="85000"/>
                        <a:buFont typeface="Arial" charset="0"/>
                        <a:tabLst>
                          <a:tab pos="644525" algn="l"/>
                        </a:tabLst>
                        <a:defRPr>
                          <a:solidFill>
                            <a:schemeClr val="tx1"/>
                          </a:solidFill>
                          <a:latin typeface="Arial" charset="0"/>
                        </a:defRPr>
                      </a:lvl2pPr>
                      <a:lvl3pPr marL="1143000" indent="-228600" eaLnBrk="0" hangingPunct="0">
                        <a:spcBef>
                          <a:spcPct val="20000"/>
                        </a:spcBef>
                        <a:buClr>
                          <a:schemeClr val="accent1"/>
                        </a:buClr>
                        <a:buSzPct val="90000"/>
                        <a:buFont typeface="Arial" charset="0"/>
                        <a:tabLst>
                          <a:tab pos="644525" algn="l"/>
                        </a:tabLst>
                        <a:defRPr sz="1600">
                          <a:solidFill>
                            <a:schemeClr val="tx1"/>
                          </a:solidFill>
                          <a:latin typeface="Arial" charset="0"/>
                        </a:defRPr>
                      </a:lvl3pPr>
                      <a:lvl4pPr marL="1600200" indent="-228600" eaLnBrk="0" hangingPunct="0">
                        <a:spcBef>
                          <a:spcPct val="20000"/>
                        </a:spcBef>
                        <a:buClr>
                          <a:schemeClr val="accent1"/>
                        </a:buClr>
                        <a:buFont typeface="Arial" charset="0"/>
                        <a:tabLst>
                          <a:tab pos="644525" algn="l"/>
                        </a:tabLst>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tabLst>
                          <a:tab pos="644525" algn="l"/>
                        </a:tabLst>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tab pos="644525" algn="l"/>
                        </a:tabLst>
                      </a:pPr>
                      <a:r>
                        <a:rPr kumimoji="0" lang="en-US" altLang="x-none" sz="1600" b="1" u="none" strike="noStrike" cap="none" normalizeH="0" baseline="0">
                          <a:ln>
                            <a:noFill/>
                          </a:ln>
                          <a:solidFill>
                            <a:srgbClr val="000000"/>
                          </a:solidFill>
                          <a:effectLst/>
                        </a:rPr>
                        <a:t>Producer</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a:ln>
                            <a:noFill/>
                          </a:ln>
                          <a:solidFill>
                            <a:srgbClr val="000000"/>
                          </a:solidFill>
                          <a:effectLst/>
                        </a:rPr>
                        <a:t>Data model</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a:ln>
                            <a:noFill/>
                          </a:ln>
                          <a:solidFill>
                            <a:srgbClr val="000000"/>
                          </a:solidFill>
                          <a:effectLst/>
                        </a:rPr>
                        <a:t>Querying</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extLst>
                  <a:ext uri="{0D108BD9-81ED-4DB2-BD59-A6C34878D82A}">
                    <a16:rowId xmlns:a16="http://schemas.microsoft.com/office/drawing/2014/main" val="10000"/>
                  </a:ext>
                </a:extLst>
              </a:tr>
              <a:tr h="481013">
                <a:tc gridSpan="4">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930275">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SimpleDB</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Amazon</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set of couples  (key, {attribute}), where attribute is a couple (name, value) </a:t>
                      </a:r>
                      <a:endParaRPr kumimoji="0" lang="cs-CZ" altLang="x-none" sz="1600" b="0"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restricted SQL; select, delete, GetAttributes, and PutAttributes operations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2"/>
                  </a:ext>
                </a:extLst>
              </a:tr>
              <a:tr h="1401763">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Redis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Salvatore Sanfilippo</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set of couples (key, value), where value is simple typed value, list, ordered (according to ranking) or unordered set, hash value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primitive operations for each value type </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3"/>
                  </a:ext>
                </a:extLst>
              </a:tr>
              <a:tr h="611188">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Dynamo </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Amazon</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like </a:t>
                      </a:r>
                      <a:r>
                        <a:rPr kumimoji="0" lang="cs-CZ" altLang="x-none" sz="1600" b="0" u="none" strike="noStrike" cap="none" normalizeH="0" baseline="0">
                          <a:ln>
                            <a:noFill/>
                          </a:ln>
                          <a:solidFill>
                            <a:srgbClr val="000000"/>
                          </a:solidFill>
                          <a:effectLst/>
                        </a:rPr>
                        <a:t>SimpleDB</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simple get operation and put in a context</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4"/>
                  </a:ext>
                </a:extLst>
              </a:tr>
              <a:tr h="560388">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Voldemort</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LinkedIn</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like </a:t>
                      </a:r>
                      <a:r>
                        <a:rPr kumimoji="0" lang="cs-CZ" altLang="x-none" sz="1600" b="0" u="none" strike="noStrike" cap="none" normalizeH="0" baseline="0">
                          <a:ln>
                            <a:noFill/>
                          </a:ln>
                          <a:solidFill>
                            <a:srgbClr val="000000"/>
                          </a:solidFill>
                          <a:effectLst/>
                        </a:rPr>
                        <a:t>SimpleDB</a:t>
                      </a:r>
                      <a:endParaRPr kumimoji="0" lang="cs-CZ" altLang="x-none" sz="1600" b="0"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similar to Dynamo</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0973B8F-B288-5F47-A6DF-5506F3DA80A1}" type="slidenum">
              <a:rPr lang="en-US" altLang="en-US">
                <a:solidFill>
                  <a:srgbClr val="FFFFFF"/>
                </a:solidFill>
              </a:rPr>
              <a:pPr eaLnBrk="1" hangingPunct="1"/>
              <a:t>29</a:t>
            </a:fld>
            <a:endParaRPr lang="en-US" altLang="en-US">
              <a:solidFill>
                <a:srgbClr val="FFFFFF"/>
              </a:solidFill>
            </a:endParaRPr>
          </a:p>
        </p:txBody>
      </p:sp>
      <p:sp>
        <p:nvSpPr>
          <p:cNvPr id="31749" name="Rectangle 2"/>
          <p:cNvSpPr>
            <a:spLocks noGrp="1" noChangeArrowheads="1"/>
          </p:cNvSpPr>
          <p:nvPr>
            <p:ph type="title"/>
          </p:nvPr>
        </p:nvSpPr>
        <p:spPr/>
        <p:txBody>
          <a:bodyPr/>
          <a:lstStyle/>
          <a:p>
            <a:pPr>
              <a:defRPr/>
            </a:pPr>
            <a:r>
              <a:rPr lang="en-GB" altLang="en-US"/>
              <a:t>Document-based</a:t>
            </a:r>
          </a:p>
        </p:txBody>
      </p:sp>
      <p:sp>
        <p:nvSpPr>
          <p:cNvPr id="40964" name="Rectangle 3"/>
          <p:cNvSpPr>
            <a:spLocks noGrp="1" noChangeArrowheads="1"/>
          </p:cNvSpPr>
          <p:nvPr>
            <p:ph type="body" idx="1"/>
          </p:nvPr>
        </p:nvSpPr>
        <p:spPr>
          <a:xfrm>
            <a:off x="1097280" y="1845734"/>
            <a:ext cx="5995498" cy="4023360"/>
          </a:xfrm>
        </p:spPr>
        <p:txBody>
          <a:bodyPr>
            <a:normAutofit fontScale="92500" lnSpcReduction="20000"/>
          </a:bodyPr>
          <a:lstStyle/>
          <a:p>
            <a:pPr eaLnBrk="1" hangingPunct="1"/>
            <a:r>
              <a:rPr lang="en-GB" altLang="en-US" sz="2600" dirty="0"/>
              <a:t>Can model more complex objects</a:t>
            </a:r>
          </a:p>
          <a:p>
            <a:pPr eaLnBrk="1" hangingPunct="1"/>
            <a:r>
              <a:rPr lang="en-GB" altLang="en-US" sz="2600" dirty="0"/>
              <a:t>Inspired by Lotus Notes</a:t>
            </a:r>
          </a:p>
          <a:p>
            <a:pPr eaLnBrk="1" hangingPunct="1"/>
            <a:r>
              <a:rPr lang="en-GB" altLang="en-US" sz="2600" dirty="0"/>
              <a:t>Data model: collection of documents</a:t>
            </a:r>
          </a:p>
          <a:p>
            <a:pPr eaLnBrk="1" hangingPunct="1"/>
            <a:r>
              <a:rPr lang="en-GB" altLang="en-US" sz="2600" dirty="0"/>
              <a:t>Document: JSON, XML, other semi-structured formats.</a:t>
            </a:r>
          </a:p>
          <a:p>
            <a:pPr eaLnBrk="1" hangingPunct="1"/>
            <a:r>
              <a:rPr lang="en-US" sz="2400" b="1" dirty="0">
                <a:sym typeface="Symbol"/>
              </a:rPr>
              <a:t>Basic operations: </a:t>
            </a:r>
          </a:p>
          <a:p>
            <a:pPr lvl="1"/>
            <a:r>
              <a:rPr lang="en-US" sz="2200" b="1" dirty="0">
                <a:latin typeface="Courier New" panose="02070309020205020404" pitchFamily="49" charset="0"/>
                <a:cs typeface="Courier New" panose="02070309020205020404" pitchFamily="49" charset="0"/>
                <a:sym typeface="Symbol"/>
              </a:rPr>
              <a:t>Insert(</a:t>
            </a:r>
            <a:r>
              <a:rPr lang="en-US" sz="2200" b="1" dirty="0" err="1">
                <a:latin typeface="Courier New" panose="02070309020205020404" pitchFamily="49" charset="0"/>
                <a:cs typeface="Courier New" panose="02070309020205020404" pitchFamily="49" charset="0"/>
                <a:sym typeface="Symbol"/>
              </a:rPr>
              <a:t>key,document</a:t>
            </a:r>
            <a:r>
              <a:rPr lang="en-US" sz="2200" b="1" dirty="0">
                <a:latin typeface="Courier New" panose="02070309020205020404" pitchFamily="49" charset="0"/>
                <a:cs typeface="Courier New" panose="02070309020205020404" pitchFamily="49" charset="0"/>
                <a:sym typeface="Symbol"/>
              </a:rPr>
              <a:t>), </a:t>
            </a:r>
            <a:r>
              <a:rPr lang="en-US" b="1" dirty="0">
                <a:latin typeface="Courier New" panose="02070309020205020404" pitchFamily="49" charset="0"/>
                <a:cs typeface="Courier New" panose="02070309020205020404" pitchFamily="49" charset="0"/>
                <a:sym typeface="Symbol"/>
              </a:rPr>
              <a:t>    			</a:t>
            </a:r>
          </a:p>
          <a:p>
            <a:pPr lvl="1"/>
            <a:r>
              <a:rPr lang="en-US" sz="2200" b="1" dirty="0">
                <a:latin typeface="Courier New" panose="02070309020205020404" pitchFamily="49" charset="0"/>
                <a:cs typeface="Courier New" panose="02070309020205020404" pitchFamily="49" charset="0"/>
                <a:sym typeface="Symbol"/>
              </a:rPr>
              <a:t>Fetch(key), </a:t>
            </a:r>
          </a:p>
          <a:p>
            <a:pPr lvl="1"/>
            <a:r>
              <a:rPr lang="en-US" sz="2200" b="1" dirty="0">
                <a:latin typeface="Courier New" panose="02070309020205020404" pitchFamily="49" charset="0"/>
                <a:cs typeface="Courier New" panose="02070309020205020404" pitchFamily="49" charset="0"/>
                <a:sym typeface="Symbol"/>
              </a:rPr>
              <a:t>Update(key),				</a:t>
            </a:r>
          </a:p>
          <a:p>
            <a:pPr lvl="1"/>
            <a:r>
              <a:rPr lang="en-US" sz="2200" b="1" dirty="0">
                <a:latin typeface="Courier New" panose="02070309020205020404" pitchFamily="49" charset="0"/>
                <a:cs typeface="Courier New" panose="02070309020205020404" pitchFamily="49" charset="0"/>
                <a:sym typeface="Symbol"/>
              </a:rPr>
              <a:t>Delete(key)				</a:t>
            </a:r>
          </a:p>
          <a:p>
            <a:pPr lvl="1"/>
            <a:r>
              <a:rPr lang="en-US" sz="2200" dirty="0">
                <a:latin typeface="Courier New" panose="02070309020205020404" pitchFamily="49" charset="0"/>
                <a:cs typeface="Courier New" panose="02070309020205020404" pitchFamily="49" charset="0"/>
                <a:sym typeface="Symbol"/>
              </a:rPr>
              <a:t>also</a:t>
            </a:r>
            <a:r>
              <a:rPr lang="en-US" sz="2200" b="1" dirty="0">
                <a:sym typeface="Symbol"/>
              </a:rPr>
              <a:t> </a:t>
            </a:r>
            <a:r>
              <a:rPr lang="en-US" sz="2200" b="1" dirty="0">
                <a:latin typeface="Courier New" panose="02070309020205020404" pitchFamily="49" charset="0"/>
                <a:cs typeface="Courier New" panose="02070309020205020404" pitchFamily="49" charset="0"/>
                <a:sym typeface="Symbol"/>
              </a:rPr>
              <a:t>Fetch()</a:t>
            </a:r>
            <a:r>
              <a:rPr lang="en-US" sz="2200" b="1" dirty="0">
                <a:sym typeface="Symbol"/>
              </a:rPr>
              <a:t> based on document contents</a:t>
            </a:r>
          </a:p>
          <a:p>
            <a:pPr eaLnBrk="1" hangingPunct="1"/>
            <a:endParaRPr lang="en-GB" altLang="en-US" sz="2600" dirty="0"/>
          </a:p>
        </p:txBody>
      </p:sp>
      <p:pic>
        <p:nvPicPr>
          <p:cNvPr id="8194" name="Picture 2" descr="Extract of the document oriented database | Download Scientific Diagram">
            <a:extLst>
              <a:ext uri="{FF2B5EF4-FFF2-40B4-BE49-F238E27FC236}">
                <a16:creationId xmlns:a16="http://schemas.microsoft.com/office/drawing/2014/main" id="{68F0CC6B-C142-A546-9015-786EE6DDC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065" y="1845734"/>
            <a:ext cx="4335595" cy="4023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Issues with </a:t>
            </a:r>
            <a:r>
              <a:rPr lang="en-US" b="1" i="1" dirty="0"/>
              <a:t>scaling</a:t>
            </a:r>
          </a:p>
        </p:txBody>
      </p:sp>
      <p:sp>
        <p:nvSpPr>
          <p:cNvPr id="16387" name="Content Placeholder 2"/>
          <p:cNvSpPr>
            <a:spLocks noGrp="1"/>
          </p:cNvSpPr>
          <p:nvPr>
            <p:ph idx="1"/>
          </p:nvPr>
        </p:nvSpPr>
        <p:spPr/>
        <p:txBody>
          <a:bodyPr/>
          <a:lstStyle/>
          <a:p>
            <a:pPr eaLnBrk="1" hangingPunct="1"/>
            <a:r>
              <a:rPr lang="en-US" altLang="en-US" dirty="0"/>
              <a:t>Best way to provide ACID and rich query model is to have the dataset on a single machine</a:t>
            </a:r>
          </a:p>
          <a:p>
            <a:pPr lvl="1"/>
            <a:r>
              <a:rPr lang="en-US" altLang="en-US" dirty="0"/>
              <a:t>Bottleneck!</a:t>
            </a:r>
          </a:p>
          <a:p>
            <a:pPr eaLnBrk="1" hangingPunct="1"/>
            <a:endParaRPr lang="en-US" altLang="en-US" dirty="0"/>
          </a:p>
          <a:p>
            <a:pPr eaLnBrk="1" hangingPunct="1"/>
            <a:r>
              <a:rPr lang="en-US" altLang="en-US" b="1" i="1" dirty="0"/>
              <a:t>Scaling up</a:t>
            </a:r>
            <a:r>
              <a:rPr lang="en-US" altLang="en-US" b="1" dirty="0"/>
              <a:t> </a:t>
            </a:r>
            <a:r>
              <a:rPr lang="en-US" altLang="en-US" dirty="0"/>
              <a:t>(or </a:t>
            </a:r>
            <a:r>
              <a:rPr lang="en-US" altLang="en-US" b="1" i="1" dirty="0"/>
              <a:t>vertical scaling</a:t>
            </a:r>
            <a:r>
              <a:rPr lang="en-US" altLang="en-US" b="1" dirty="0"/>
              <a:t>:</a:t>
            </a:r>
            <a:r>
              <a:rPr lang="en-US" altLang="en-US" dirty="0"/>
              <a:t> make a “single” machine more powerful) </a:t>
            </a:r>
          </a:p>
          <a:p>
            <a:pPr lvl="1"/>
            <a:r>
              <a:rPr lang="en-US" altLang="en-US" dirty="0">
                <a:sym typeface="Symbol" charset="2"/>
              </a:rPr>
              <a:t></a:t>
            </a:r>
            <a:r>
              <a:rPr lang="en-US" altLang="en-US" dirty="0"/>
              <a:t> dataset is just too big!</a:t>
            </a:r>
          </a:p>
          <a:p>
            <a:pPr eaLnBrk="1" hangingPunct="1"/>
            <a:r>
              <a:rPr lang="en-US" altLang="en-US" b="1" i="1" dirty="0"/>
              <a:t>Scaling out</a:t>
            </a:r>
            <a:r>
              <a:rPr lang="en-US" altLang="en-US" b="1" dirty="0"/>
              <a:t> </a:t>
            </a:r>
            <a:r>
              <a:rPr lang="en-US" altLang="en-US" dirty="0"/>
              <a:t>(or </a:t>
            </a:r>
            <a:r>
              <a:rPr lang="en-US" altLang="en-US" b="1" i="1" dirty="0"/>
              <a:t>horizontal scaling</a:t>
            </a:r>
            <a:r>
              <a:rPr lang="en-US" altLang="en-US" b="1" dirty="0"/>
              <a:t>: </a:t>
            </a:r>
            <a:r>
              <a:rPr lang="en-US" altLang="en-US" dirty="0"/>
              <a:t>adding more smaller/cheaper servers) is a better choice</a:t>
            </a:r>
          </a:p>
          <a:p>
            <a:pPr eaLnBrk="1" hangingPunct="1"/>
            <a:r>
              <a:rPr lang="en-US" altLang="en-US" dirty="0"/>
              <a:t>Different approaches for horizontal scaling (multi-node database):</a:t>
            </a:r>
          </a:p>
          <a:p>
            <a:pPr lvl="1" eaLnBrk="1" hangingPunct="1"/>
            <a:r>
              <a:rPr lang="en-US" altLang="en-US" sz="2200" dirty="0"/>
              <a:t>Master/Slave</a:t>
            </a:r>
          </a:p>
          <a:p>
            <a:pPr lvl="1" eaLnBrk="1" hangingPunct="1"/>
            <a:r>
              <a:rPr lang="en-US" altLang="en-US" sz="2200" dirty="0" err="1"/>
              <a:t>Sharding</a:t>
            </a:r>
            <a:r>
              <a:rPr lang="en-US" altLang="en-US" sz="2200" dirty="0"/>
              <a:t> (partitioning)</a:t>
            </a:r>
          </a:p>
          <a:p>
            <a:endParaRPr lang="en-US" altLang="x-none"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456A5D-E165-A147-80D8-93AD7A6C94B7}" type="slidenum">
              <a:rPr lang="en-US" altLang="x-none">
                <a:solidFill>
                  <a:srgbClr val="FFFFFF"/>
                </a:solidFill>
              </a:rPr>
              <a:pPr eaLnBrk="1" hangingPunct="1"/>
              <a:t>3</a:t>
            </a:fld>
            <a:endParaRPr lang="en-US" altLang="x-none">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87C854F-DAD0-F148-906A-FEF962A3A879}" type="slidenum">
              <a:rPr lang="en-US" altLang="en-US">
                <a:solidFill>
                  <a:srgbClr val="FFFFFF"/>
                </a:solidFill>
              </a:rPr>
              <a:pPr eaLnBrk="1" hangingPunct="1"/>
              <a:t>30</a:t>
            </a:fld>
            <a:endParaRPr lang="en-US" altLang="en-US">
              <a:solidFill>
                <a:srgbClr val="FFFFFF"/>
              </a:solidFill>
            </a:endParaRPr>
          </a:p>
        </p:txBody>
      </p:sp>
      <p:sp>
        <p:nvSpPr>
          <p:cNvPr id="31749" name="Rectangle 2"/>
          <p:cNvSpPr>
            <a:spLocks noGrp="1" noChangeArrowheads="1"/>
          </p:cNvSpPr>
          <p:nvPr>
            <p:ph type="title"/>
          </p:nvPr>
        </p:nvSpPr>
        <p:spPr/>
        <p:txBody>
          <a:bodyPr/>
          <a:lstStyle/>
          <a:p>
            <a:pPr>
              <a:defRPr/>
            </a:pPr>
            <a:r>
              <a:rPr lang="en-GB" altLang="en-US"/>
              <a:t>Document-based</a:t>
            </a:r>
          </a:p>
        </p:txBody>
      </p:sp>
      <p:graphicFrame>
        <p:nvGraphicFramePr>
          <p:cNvPr id="9" name="Group 39"/>
          <p:cNvGraphicFramePr>
            <a:graphicFrameLocks noGrp="1"/>
          </p:cNvGraphicFramePr>
          <p:nvPr>
            <p:extLst>
              <p:ext uri="{D42A27DB-BD31-4B8C-83A1-F6EECF244321}">
                <p14:modId xmlns:p14="http://schemas.microsoft.com/office/powerpoint/2010/main" val="824187119"/>
              </p:ext>
            </p:extLst>
          </p:nvPr>
        </p:nvGraphicFramePr>
        <p:xfrm>
          <a:off x="2057400" y="1905000"/>
          <a:ext cx="8077200" cy="3003552"/>
        </p:xfrm>
        <a:graphic>
          <a:graphicData uri="http://schemas.openxmlformats.org/drawingml/2006/table">
            <a:tbl>
              <a:tblPr/>
              <a:tblGrid>
                <a:gridCol w="1141413">
                  <a:extLst>
                    <a:ext uri="{9D8B030D-6E8A-4147-A177-3AD203B41FA5}">
                      <a16:colId xmlns:a16="http://schemas.microsoft.com/office/drawing/2014/main" val="20000"/>
                    </a:ext>
                  </a:extLst>
                </a:gridCol>
                <a:gridCol w="136525">
                  <a:extLst>
                    <a:ext uri="{9D8B030D-6E8A-4147-A177-3AD203B41FA5}">
                      <a16:colId xmlns:a16="http://schemas.microsoft.com/office/drawing/2014/main" val="20001"/>
                    </a:ext>
                  </a:extLst>
                </a:gridCol>
                <a:gridCol w="1236662">
                  <a:extLst>
                    <a:ext uri="{9D8B030D-6E8A-4147-A177-3AD203B41FA5}">
                      <a16:colId xmlns:a16="http://schemas.microsoft.com/office/drawing/2014/main" val="20002"/>
                    </a:ext>
                  </a:extLst>
                </a:gridCol>
                <a:gridCol w="152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gridCol w="2743200">
                  <a:extLst>
                    <a:ext uri="{9D8B030D-6E8A-4147-A177-3AD203B41FA5}">
                      <a16:colId xmlns:a16="http://schemas.microsoft.com/office/drawing/2014/main" val="20006"/>
                    </a:ext>
                  </a:extLst>
                </a:gridCol>
              </a:tblGrid>
              <a:tr h="280988">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Arial" charset="0"/>
                          <a:cs typeface="Arial" charset="0"/>
                        </a:rPr>
                        <a:t>Name</a:t>
                      </a:r>
                      <a:endParaRPr kumimoji="0" lang="cs-CZ" altLang="x-none" sz="1600" b="1"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gridSpan="2">
                  <a:txBody>
                    <a:bodyPr/>
                    <a:lstStyle>
                      <a:lvl1pPr eaLnBrk="0" hangingPunct="0">
                        <a:spcBef>
                          <a:spcPct val="20000"/>
                        </a:spcBef>
                        <a:buClr>
                          <a:schemeClr val="accent1"/>
                        </a:buClr>
                        <a:buSzPct val="85000"/>
                        <a:buFont typeface="Arial" charset="0"/>
                        <a:tabLst>
                          <a:tab pos="644525" algn="l"/>
                        </a:tabLst>
                        <a:defRPr sz="2000">
                          <a:solidFill>
                            <a:schemeClr val="tx1"/>
                          </a:solidFill>
                          <a:latin typeface="Arial" charset="0"/>
                        </a:defRPr>
                      </a:lvl1pPr>
                      <a:lvl2pPr marL="742950" indent="-285750" eaLnBrk="0" hangingPunct="0">
                        <a:spcBef>
                          <a:spcPct val="20000"/>
                        </a:spcBef>
                        <a:buClr>
                          <a:schemeClr val="accent1"/>
                        </a:buClr>
                        <a:buSzPct val="85000"/>
                        <a:buFont typeface="Arial" charset="0"/>
                        <a:tabLst>
                          <a:tab pos="644525" algn="l"/>
                        </a:tabLst>
                        <a:defRPr>
                          <a:solidFill>
                            <a:schemeClr val="tx1"/>
                          </a:solidFill>
                          <a:latin typeface="Arial" charset="0"/>
                        </a:defRPr>
                      </a:lvl2pPr>
                      <a:lvl3pPr marL="1143000" indent="-228600" eaLnBrk="0" hangingPunct="0">
                        <a:spcBef>
                          <a:spcPct val="20000"/>
                        </a:spcBef>
                        <a:buClr>
                          <a:schemeClr val="accent1"/>
                        </a:buClr>
                        <a:buSzPct val="90000"/>
                        <a:buFont typeface="Arial" charset="0"/>
                        <a:tabLst>
                          <a:tab pos="644525" algn="l"/>
                        </a:tabLst>
                        <a:defRPr sz="1600">
                          <a:solidFill>
                            <a:schemeClr val="tx1"/>
                          </a:solidFill>
                          <a:latin typeface="Arial" charset="0"/>
                        </a:defRPr>
                      </a:lvl3pPr>
                      <a:lvl4pPr marL="1600200" indent="-228600" eaLnBrk="0" hangingPunct="0">
                        <a:spcBef>
                          <a:spcPct val="20000"/>
                        </a:spcBef>
                        <a:buClr>
                          <a:schemeClr val="accent1"/>
                        </a:buClr>
                        <a:buFont typeface="Arial" charset="0"/>
                        <a:tabLst>
                          <a:tab pos="644525" algn="l"/>
                        </a:tabLst>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tabLst>
                          <a:tab pos="644525" algn="l"/>
                        </a:tabLst>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tabLst>
                          <a:tab pos="644525" algn="l"/>
                        </a:tabLst>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tab pos="644525" algn="l"/>
                        </a:tabLst>
                      </a:pPr>
                      <a:r>
                        <a:rPr kumimoji="0" lang="en-US" altLang="x-none" sz="1600" b="1" i="0" u="none" strike="noStrike" cap="none" normalizeH="0" baseline="0">
                          <a:ln>
                            <a:noFill/>
                          </a:ln>
                          <a:solidFill>
                            <a:srgbClr val="000000"/>
                          </a:solidFill>
                          <a:effectLst/>
                          <a:latin typeface="Arial" charset="0"/>
                          <a:ea typeface="Arial" charset="0"/>
                          <a:cs typeface="Arial" charset="0"/>
                        </a:rPr>
                        <a:t>Producer</a:t>
                      </a:r>
                      <a:endParaRPr kumimoji="0" lang="cs-CZ" altLang="x-none" sz="1600" b="1"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Arial" charset="0"/>
                          <a:cs typeface="Arial" charset="0"/>
                        </a:rPr>
                        <a:t>Data model</a:t>
                      </a:r>
                      <a:endParaRPr kumimoji="0" lang="cs-CZ" altLang="x-none" sz="1600" b="1"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i="0" u="none" strike="noStrike" cap="none" normalizeH="0" baseline="0">
                          <a:ln>
                            <a:noFill/>
                          </a:ln>
                          <a:solidFill>
                            <a:srgbClr val="000000"/>
                          </a:solidFill>
                          <a:effectLst/>
                          <a:latin typeface="Arial" charset="0"/>
                          <a:ea typeface="Arial" charset="0"/>
                          <a:cs typeface="Arial" charset="0"/>
                        </a:rPr>
                        <a:t>Querying</a:t>
                      </a:r>
                      <a:endParaRPr kumimoji="0" lang="cs-CZ" altLang="x-none" sz="1600" b="1"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extLst>
                  <a:ext uri="{0D108BD9-81ED-4DB2-BD59-A6C34878D82A}">
                    <a16:rowId xmlns:a16="http://schemas.microsoft.com/office/drawing/2014/main" val="10000"/>
                  </a:ext>
                </a:extLst>
              </a:tr>
              <a:tr h="420688">
                <a:tc gridSpan="7">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452563">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MongoDB </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10gen</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object-structured documents stored in collections;</a:t>
                      </a:r>
                      <a:endParaRPr kumimoji="0" lang="cs-CZ" altLang="x-none" sz="1600" b="0" i="0" u="none" strike="noStrike" cap="none" normalizeH="0" baseline="0">
                        <a:ln>
                          <a:noFill/>
                        </a:ln>
                        <a:solidFill>
                          <a:srgbClr val="000000"/>
                        </a:solidFill>
                        <a:effectLst/>
                        <a:latin typeface="Arial" charset="0"/>
                        <a:ea typeface="Arial" charset="0"/>
                        <a:cs typeface="Arial" charset="0"/>
                      </a:endParaRPr>
                    </a:p>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each object has a primary key called ObjectId</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manipulations with objects in collections (find object or objects via simple selections and logical expressions, delete, update,)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849313">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Couch</a:t>
                      </a:r>
                      <a:r>
                        <a:rPr kumimoji="0" lang="cs-CZ" altLang="x-none" sz="1600" b="0" i="0" u="none" strike="noStrike" cap="none" normalizeH="0" baseline="0">
                          <a:ln>
                            <a:noFill/>
                          </a:ln>
                          <a:solidFill>
                            <a:srgbClr val="000000"/>
                          </a:solidFill>
                          <a:effectLst/>
                          <a:latin typeface="Arial" charset="0"/>
                          <a:ea typeface="Arial" charset="0"/>
                          <a:cs typeface="Arial" charset="0"/>
                        </a:rPr>
                        <a:t>base</a:t>
                      </a:r>
                      <a:endParaRPr kumimoji="0" lang="cs-CZ" altLang="x-none" sz="1600" b="0" i="0" u="none" strike="noStrike" cap="none" normalizeH="0" baseline="30000">
                        <a:ln>
                          <a:noFill/>
                        </a:ln>
                        <a:solidFill>
                          <a:srgbClr val="000000"/>
                        </a:solidFill>
                        <a:effectLst/>
                        <a:latin typeface="Arial"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dirty="0">
                          <a:ln>
                            <a:noFill/>
                          </a:ln>
                          <a:solidFill>
                            <a:srgbClr val="000000"/>
                          </a:solidFill>
                          <a:effectLst/>
                          <a:latin typeface="Arial" charset="0"/>
                          <a:ea typeface="Arial" charset="0"/>
                          <a:cs typeface="Arial" charset="0"/>
                        </a:rPr>
                        <a:t>Couch</a:t>
                      </a:r>
                      <a:r>
                        <a:rPr kumimoji="0" lang="cs-CZ" altLang="x-none" sz="1600" b="0" i="0" u="none" strike="noStrike" cap="none" normalizeH="0" baseline="0" dirty="0">
                          <a:ln>
                            <a:noFill/>
                          </a:ln>
                          <a:solidFill>
                            <a:srgbClr val="000000"/>
                          </a:solidFill>
                          <a:effectLst/>
                          <a:latin typeface="Arial" charset="0"/>
                          <a:ea typeface="Arial" charset="0"/>
                          <a:cs typeface="Arial" charset="0"/>
                        </a:rPr>
                        <a:t>base</a:t>
                      </a:r>
                      <a:endParaRPr kumimoji="0" lang="cs-CZ" altLang="x-none" sz="1600" b="0" i="0" u="none" strike="noStrike" cap="none" normalizeH="0" baseline="30000" dirty="0">
                        <a:ln>
                          <a:noFill/>
                        </a:ln>
                        <a:solidFill>
                          <a:srgbClr val="000000"/>
                        </a:solidFill>
                        <a:effectLst/>
                        <a:latin typeface="Arial" charset="0"/>
                        <a:ea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gridSpan="2">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a:ln>
                            <a:noFill/>
                          </a:ln>
                          <a:solidFill>
                            <a:srgbClr val="000000"/>
                          </a:solidFill>
                          <a:effectLst/>
                          <a:latin typeface="Arial" charset="0"/>
                          <a:ea typeface="Arial" charset="0"/>
                          <a:cs typeface="Arial" charset="0"/>
                        </a:rPr>
                        <a:t>document as a list of named (structured) items (JSON document)</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altLang="x-none" sz="1600" b="0" i="0" u="none" strike="noStrike" cap="none" normalizeH="0" baseline="0" dirty="0">
                          <a:ln>
                            <a:noFill/>
                          </a:ln>
                          <a:solidFill>
                            <a:srgbClr val="000000"/>
                          </a:solidFill>
                          <a:effectLst/>
                          <a:latin typeface="Arial" charset="0"/>
                          <a:ea typeface="Arial" charset="0"/>
                          <a:cs typeface="Arial" charset="0"/>
                        </a:rPr>
                        <a:t>by key and key range, views via </a:t>
                      </a:r>
                      <a:r>
                        <a:rPr kumimoji="0" lang="en-US" altLang="x-none" sz="1600" b="0" i="0" u="none" strike="noStrike" cap="none" normalizeH="0" baseline="0" dirty="0" err="1">
                          <a:ln>
                            <a:noFill/>
                          </a:ln>
                          <a:solidFill>
                            <a:srgbClr val="000000"/>
                          </a:solidFill>
                          <a:effectLst/>
                          <a:latin typeface="Arial" charset="0"/>
                          <a:ea typeface="Arial" charset="0"/>
                          <a:cs typeface="Arial" charset="0"/>
                        </a:rPr>
                        <a:t>Javascript</a:t>
                      </a:r>
                      <a:r>
                        <a:rPr kumimoji="0" lang="en-US" altLang="x-none" sz="1600" b="0" i="0" u="none" strike="noStrike" cap="none" normalizeH="0" baseline="0" dirty="0">
                          <a:ln>
                            <a:noFill/>
                          </a:ln>
                          <a:solidFill>
                            <a:srgbClr val="000000"/>
                          </a:solidFill>
                          <a:effectLst/>
                          <a:latin typeface="Arial" charset="0"/>
                          <a:ea typeface="Arial" charset="0"/>
                          <a:cs typeface="Arial" charset="0"/>
                        </a:rPr>
                        <a:t> and MapReduce</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279" y="400884"/>
            <a:ext cx="8839200" cy="4247317"/>
          </a:xfrm>
          <a:prstGeom prst="rect">
            <a:avLst/>
          </a:prstGeom>
        </p:spPr>
        <p:txBody>
          <a:bodyPr wrap="square">
            <a:spAutoFit/>
          </a:bodyPr>
          <a:lstStyle/>
          <a:p>
            <a:r>
              <a:rPr lang="en-US" b="1" dirty="0"/>
              <a:t>Records within a single table can have different structures.</a:t>
            </a:r>
          </a:p>
          <a:p>
            <a:endParaRPr lang="en-US" b="1" dirty="0"/>
          </a:p>
          <a:p>
            <a:r>
              <a:rPr lang="en-US" b="1" dirty="0"/>
              <a:t>An example record from </a:t>
            </a:r>
            <a:r>
              <a:rPr lang="en-US" b="1" dirty="0" err="1"/>
              <a:t>MongoDB</a:t>
            </a:r>
            <a:r>
              <a:rPr lang="en-US" b="1" dirty="0"/>
              <a:t>, using JSON format, might look like</a:t>
            </a:r>
          </a:p>
          <a:p>
            <a:endParaRPr lang="en-US" b="1" dirty="0"/>
          </a:p>
          <a:p>
            <a:r>
              <a:rPr lang="en-US" b="1" dirty="0">
                <a:solidFill>
                  <a:srgbClr val="3333FF"/>
                </a:solidFill>
              </a:rPr>
              <a:t>{</a:t>
            </a:r>
          </a:p>
          <a:p>
            <a:r>
              <a:rPr lang="en-US" b="1" dirty="0">
                <a:solidFill>
                  <a:srgbClr val="3333FF"/>
                </a:solidFill>
              </a:rPr>
              <a:t>“_id” : </a:t>
            </a:r>
            <a:r>
              <a:rPr lang="en-US" b="1" dirty="0" err="1">
                <a:solidFill>
                  <a:srgbClr val="3333FF"/>
                </a:solidFill>
              </a:rPr>
              <a:t>ObjectId</a:t>
            </a:r>
            <a:r>
              <a:rPr lang="en-US" b="1" dirty="0">
                <a:solidFill>
                  <a:srgbClr val="3333FF"/>
                </a:solidFill>
              </a:rPr>
              <a:t>(“4fccbf281168a6aa3c215443″),</a:t>
            </a:r>
          </a:p>
          <a:p>
            <a:endParaRPr lang="en-US" b="1" dirty="0">
              <a:solidFill>
                <a:srgbClr val="3333FF"/>
              </a:solidFill>
            </a:endParaRPr>
          </a:p>
          <a:p>
            <a:r>
              <a:rPr lang="en-US" b="1" dirty="0">
                <a:solidFill>
                  <a:srgbClr val="3333FF"/>
                </a:solidFill>
              </a:rPr>
              <a:t>“</a:t>
            </a:r>
            <a:r>
              <a:rPr lang="en-US" b="1" dirty="0" err="1">
                <a:solidFill>
                  <a:srgbClr val="3333FF"/>
                </a:solidFill>
              </a:rPr>
              <a:t>first_name</a:t>
            </a:r>
            <a:r>
              <a:rPr lang="en-US" b="1" dirty="0">
                <a:solidFill>
                  <a:srgbClr val="3333FF"/>
                </a:solidFill>
              </a:rPr>
              <a:t>” : “Thomas”,</a:t>
            </a:r>
          </a:p>
          <a:p>
            <a:r>
              <a:rPr lang="en-US" b="1" dirty="0">
                <a:solidFill>
                  <a:srgbClr val="3333FF"/>
                </a:solidFill>
              </a:rPr>
              <a:t>“</a:t>
            </a:r>
            <a:r>
              <a:rPr lang="en-US" b="1" dirty="0" err="1">
                <a:solidFill>
                  <a:srgbClr val="3333FF"/>
                </a:solidFill>
              </a:rPr>
              <a:t>last_name</a:t>
            </a:r>
            <a:r>
              <a:rPr lang="en-US" b="1" dirty="0">
                <a:solidFill>
                  <a:srgbClr val="3333FF"/>
                </a:solidFill>
              </a:rPr>
              <a:t>” : “Jefferson”,</a:t>
            </a:r>
          </a:p>
          <a:p>
            <a:r>
              <a:rPr lang="en-US" b="1" dirty="0">
                <a:solidFill>
                  <a:srgbClr val="3333FF"/>
                </a:solidFill>
              </a:rPr>
              <a:t>“address” : {</a:t>
            </a:r>
          </a:p>
          <a:p>
            <a:r>
              <a:rPr lang="en-US" b="1" dirty="0">
                <a:solidFill>
                  <a:srgbClr val="3333FF"/>
                </a:solidFill>
              </a:rPr>
              <a:t>	“street” : “1600 Pennsylvania Ave NW”,</a:t>
            </a:r>
          </a:p>
          <a:p>
            <a:r>
              <a:rPr lang="en-US" b="1" dirty="0">
                <a:solidFill>
                  <a:srgbClr val="3333FF"/>
                </a:solidFill>
              </a:rPr>
              <a:t>	“city” : “Washington”,</a:t>
            </a:r>
          </a:p>
          <a:p>
            <a:r>
              <a:rPr lang="en-US" b="1" dirty="0">
                <a:solidFill>
                  <a:srgbClr val="3333FF"/>
                </a:solidFill>
              </a:rPr>
              <a:t>	“state” : “DC”</a:t>
            </a:r>
          </a:p>
          <a:p>
            <a:r>
              <a:rPr lang="en-US" b="1" dirty="0">
                <a:solidFill>
                  <a:srgbClr val="3333FF"/>
                </a:solidFill>
              </a:rPr>
              <a:t>	}</a:t>
            </a:r>
          </a:p>
          <a:p>
            <a:r>
              <a:rPr lang="en-US" b="1" dirty="0">
                <a:solidFill>
                  <a:srgbClr val="3333FF"/>
                </a:solidFill>
              </a:rPr>
              <a:t>}</a:t>
            </a:r>
          </a:p>
        </p:txBody>
      </p:sp>
      <p:sp>
        <p:nvSpPr>
          <p:cNvPr id="3" name="Right Brace 2"/>
          <p:cNvSpPr/>
          <p:nvPr/>
        </p:nvSpPr>
        <p:spPr>
          <a:xfrm>
            <a:off x="7467600" y="3124200"/>
            <a:ext cx="304800" cy="9144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8001001" y="3396734"/>
            <a:ext cx="1859805" cy="369332"/>
          </a:xfrm>
          <a:prstGeom prst="rect">
            <a:avLst/>
          </a:prstGeom>
          <a:noFill/>
        </p:spPr>
        <p:txBody>
          <a:bodyPr wrap="none" rtlCol="0">
            <a:spAutoFit/>
          </a:bodyPr>
          <a:lstStyle/>
          <a:p>
            <a:r>
              <a:rPr lang="en-US" b="1" dirty="0"/>
              <a:t>Embedded object</a:t>
            </a:r>
          </a:p>
        </p:txBody>
      </p:sp>
      <p:sp>
        <p:nvSpPr>
          <p:cNvPr id="5" name="Rectangle 4"/>
          <p:cNvSpPr/>
          <p:nvPr/>
        </p:nvSpPr>
        <p:spPr>
          <a:xfrm>
            <a:off x="1669280" y="4826675"/>
            <a:ext cx="8770121" cy="1477328"/>
          </a:xfrm>
          <a:prstGeom prst="rect">
            <a:avLst/>
          </a:prstGeom>
        </p:spPr>
        <p:txBody>
          <a:bodyPr wrap="square">
            <a:spAutoFit/>
          </a:bodyPr>
          <a:lstStyle/>
          <a:p>
            <a:r>
              <a:rPr lang="en-US" b="1" dirty="0"/>
              <a:t>Though records are called </a:t>
            </a:r>
            <a:r>
              <a:rPr lang="en-US" b="1" dirty="0">
                <a:solidFill>
                  <a:srgbClr val="FF0000"/>
                </a:solidFill>
              </a:rPr>
              <a:t>documents,</a:t>
            </a:r>
            <a:r>
              <a:rPr lang="en-US" b="1" dirty="0"/>
              <a:t> they are not documents in the sense of a word processing document, although you can store binary data (using BSON format) in any of the fields in the document. You can also modify the structure of any document on the fly by adding and removing members from the document, either by reading the document into your program, modifying it and re-saving it, or by using various update commands.</a:t>
            </a:r>
          </a:p>
        </p:txBody>
      </p:sp>
    </p:spTree>
    <p:extLst>
      <p:ext uri="{BB962C8B-B14F-4D97-AF65-F5344CB8AC3E}">
        <p14:creationId xmlns:p14="http://schemas.microsoft.com/office/powerpoint/2010/main" val="52928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3935" y="1427205"/>
            <a:ext cx="9564130" cy="3416320"/>
          </a:xfrm>
          <a:prstGeom prst="rect">
            <a:avLst/>
          </a:prstGeom>
        </p:spPr>
        <p:txBody>
          <a:bodyPr wrap="square">
            <a:spAutoFit/>
          </a:bodyPr>
          <a:lstStyle/>
          <a:p>
            <a:r>
              <a:rPr lang="en-US" sz="2400" b="1" dirty="0"/>
              <a:t>Document databases are good for storing and managing Big Data-size collections of literal documents, like text documents, email messages, and XML documents, as well as conceptual “documents” like de-normalized (aggregate) representations of a database entity such as a product or customer. </a:t>
            </a:r>
          </a:p>
          <a:p>
            <a:endParaRPr lang="en-US" sz="2400" b="1" dirty="0"/>
          </a:p>
          <a:p>
            <a:r>
              <a:rPr lang="en-US" sz="2400" b="1" dirty="0"/>
              <a:t>They are also good for storing “sparse” data in general, that is to say irregular (semi-structured) data that would require an extensive use of “nulls” in an RDBMS.</a:t>
            </a:r>
          </a:p>
        </p:txBody>
      </p:sp>
    </p:spTree>
    <p:extLst>
      <p:ext uri="{BB962C8B-B14F-4D97-AF65-F5344CB8AC3E}">
        <p14:creationId xmlns:p14="http://schemas.microsoft.com/office/powerpoint/2010/main" val="726960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query</a:t>
            </a:r>
          </a:p>
        </p:txBody>
      </p:sp>
      <p:sp>
        <p:nvSpPr>
          <p:cNvPr id="3" name="Slide Number Placeholder 2"/>
          <p:cNvSpPr>
            <a:spLocks noGrp="1"/>
          </p:cNvSpPr>
          <p:nvPr>
            <p:ph type="sldNum" sz="quarter" idx="12"/>
          </p:nvPr>
        </p:nvSpPr>
        <p:spPr/>
        <p:txBody>
          <a:bodyPr/>
          <a:lstStyle/>
          <a:p>
            <a:fld id="{459689B0-EEC3-C04D-A8F4-E6CA9EA87125}" type="slidenum">
              <a:rPr lang="en-US" altLang="x-none" smtClean="0"/>
              <a:pPr/>
              <a:t>33</a:t>
            </a:fld>
            <a:endParaRPr lang="en-US" altLang="x-none"/>
          </a:p>
        </p:txBody>
      </p:sp>
      <p:graphicFrame>
        <p:nvGraphicFramePr>
          <p:cNvPr id="4" name="Table 3"/>
          <p:cNvGraphicFramePr>
            <a:graphicFrameLocks noGrp="1"/>
          </p:cNvGraphicFramePr>
          <p:nvPr>
            <p:extLst>
              <p:ext uri="{D42A27DB-BD31-4B8C-83A1-F6EECF244321}">
                <p14:modId xmlns:p14="http://schemas.microsoft.com/office/powerpoint/2010/main" val="1126502743"/>
              </p:ext>
            </p:extLst>
          </p:nvPr>
        </p:nvGraphicFramePr>
        <p:xfrm>
          <a:off x="1641070" y="1895089"/>
          <a:ext cx="8915400" cy="4195664"/>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404068">
                <a:tc>
                  <a:txBody>
                    <a:bodyPr/>
                    <a:lstStyle/>
                    <a:p>
                      <a:r>
                        <a:rPr lang="en-US" dirty="0"/>
                        <a:t>SQL</a:t>
                      </a:r>
                    </a:p>
                  </a:txBody>
                  <a:tcPr/>
                </a:tc>
                <a:tc>
                  <a:txBody>
                    <a:bodyPr/>
                    <a:lstStyle/>
                    <a:p>
                      <a:r>
                        <a:rPr lang="en-US" dirty="0"/>
                        <a:t>Mongo</a:t>
                      </a:r>
                    </a:p>
                  </a:txBody>
                  <a:tcPr/>
                </a:tc>
                <a:extLst>
                  <a:ext uri="{0D108BD9-81ED-4DB2-BD59-A6C34878D82A}">
                    <a16:rowId xmlns:a16="http://schemas.microsoft.com/office/drawing/2014/main" val="10000"/>
                  </a:ext>
                </a:extLst>
              </a:tr>
              <a:tr h="404068">
                <a:tc>
                  <a:txBody>
                    <a:bodyPr/>
                    <a:lstStyle/>
                    <a:p>
                      <a:r>
                        <a:rPr lang="en-US" sz="1200" b="1" kern="1200" dirty="0">
                          <a:solidFill>
                            <a:schemeClr val="dk1"/>
                          </a:solidFill>
                          <a:effectLst/>
                          <a:latin typeface="+mn-lt"/>
                          <a:ea typeface="+mn-ea"/>
                          <a:cs typeface="+mn-cs"/>
                        </a:rPr>
                        <a:t>SELECT</a:t>
                      </a:r>
                      <a:r>
                        <a:rPr lang="en-US" sz="1200" dirty="0"/>
                        <a:t> </a:t>
                      </a:r>
                      <a:r>
                        <a:rPr lang="en-US" sz="1200" kern="1200" dirty="0">
                          <a:solidFill>
                            <a:schemeClr val="dk1"/>
                          </a:solidFill>
                          <a:effectLst/>
                          <a:latin typeface="+mn-lt"/>
                          <a:ea typeface="+mn-ea"/>
                          <a:cs typeface="+mn-cs"/>
                        </a:rPr>
                        <a:t>*</a:t>
                      </a:r>
                      <a:r>
                        <a:rPr lang="en-US" sz="1200" dirty="0"/>
                        <a:t> </a:t>
                      </a:r>
                      <a:r>
                        <a:rPr lang="en-US" sz="1200" b="1" kern="1200" dirty="0">
                          <a:solidFill>
                            <a:schemeClr val="dk1"/>
                          </a:solidFill>
                          <a:effectLst/>
                          <a:latin typeface="+mn-lt"/>
                          <a:ea typeface="+mn-ea"/>
                          <a:cs typeface="+mn-cs"/>
                        </a:rPr>
                        <a:t>FROM</a:t>
                      </a:r>
                      <a:r>
                        <a:rPr lang="en-US" sz="1200" dirty="0"/>
                        <a:t> </a:t>
                      </a:r>
                      <a:r>
                        <a:rPr lang="en-US" sz="1200" dirty="0">
                          <a:effectLst/>
                        </a:rPr>
                        <a:t>inventory</a:t>
                      </a:r>
                      <a:endParaRPr lang="en-US" sz="1200" dirty="0"/>
                    </a:p>
                  </a:txBody>
                  <a:tcPr/>
                </a:tc>
                <a:tc>
                  <a:txBody>
                    <a:bodyPr/>
                    <a:lstStyle/>
                    <a:p>
                      <a:r>
                        <a:rPr lang="en-US" sz="1200" dirty="0" err="1">
                          <a:effectLst/>
                        </a:rPr>
                        <a:t>db.inventory.find</a:t>
                      </a:r>
                      <a:r>
                        <a:rPr lang="en-US" sz="1200" dirty="0">
                          <a:effectLst/>
                        </a:rPr>
                        <a:t>(</a:t>
                      </a:r>
                      <a:r>
                        <a:rPr lang="en-US" sz="1200" dirty="0"/>
                        <a:t> </a:t>
                      </a:r>
                      <a:r>
                        <a:rPr lang="en-US" sz="1200" dirty="0">
                          <a:effectLst/>
                        </a:rPr>
                        <a:t>{}</a:t>
                      </a:r>
                      <a:r>
                        <a:rPr lang="en-US" sz="1200" dirty="0"/>
                        <a:t> </a:t>
                      </a:r>
                      <a:r>
                        <a:rPr lang="en-US" sz="1200" dirty="0">
                          <a:effectLst/>
                        </a:rPr>
                        <a:t>)</a:t>
                      </a:r>
                      <a:endParaRPr lang="en-US" sz="1200" dirty="0"/>
                    </a:p>
                  </a:txBody>
                  <a:tcPr/>
                </a:tc>
                <a:extLst>
                  <a:ext uri="{0D108BD9-81ED-4DB2-BD59-A6C34878D82A}">
                    <a16:rowId xmlns:a16="http://schemas.microsoft.com/office/drawing/2014/main" val="10001"/>
                  </a:ext>
                </a:extLst>
              </a:tr>
              <a:tr h="697432">
                <a:tc>
                  <a:txBody>
                    <a:bodyPr/>
                    <a:lstStyle/>
                    <a:p>
                      <a:r>
                        <a:rPr lang="en-US" sz="1200" b="1" kern="1200" dirty="0">
                          <a:solidFill>
                            <a:schemeClr val="dk1"/>
                          </a:solidFill>
                          <a:effectLst/>
                          <a:latin typeface="+mn-lt"/>
                          <a:ea typeface="+mn-ea"/>
                          <a:cs typeface="+mn-cs"/>
                        </a:rPr>
                        <a:t>SELECT</a:t>
                      </a:r>
                      <a:r>
                        <a:rPr lang="en-US" sz="1200" dirty="0"/>
                        <a:t> </a:t>
                      </a:r>
                      <a:r>
                        <a:rPr lang="en-US" sz="1200" kern="1200" dirty="0">
                          <a:solidFill>
                            <a:schemeClr val="dk1"/>
                          </a:solidFill>
                          <a:effectLst/>
                          <a:latin typeface="+mn-lt"/>
                          <a:ea typeface="+mn-ea"/>
                          <a:cs typeface="+mn-cs"/>
                        </a:rPr>
                        <a:t>*</a:t>
                      </a:r>
                      <a:r>
                        <a:rPr lang="en-US" sz="1200" dirty="0"/>
                        <a:t> </a:t>
                      </a:r>
                      <a:r>
                        <a:rPr lang="en-US" sz="1200" b="1" kern="1200" dirty="0">
                          <a:solidFill>
                            <a:schemeClr val="dk1"/>
                          </a:solidFill>
                          <a:effectLst/>
                          <a:latin typeface="+mn-lt"/>
                          <a:ea typeface="+mn-ea"/>
                          <a:cs typeface="+mn-cs"/>
                        </a:rPr>
                        <a:t>FROM</a:t>
                      </a:r>
                      <a:r>
                        <a:rPr lang="en-US" sz="1200" dirty="0"/>
                        <a:t> </a:t>
                      </a:r>
                      <a:r>
                        <a:rPr lang="en-US" sz="1200" dirty="0">
                          <a:effectLst/>
                        </a:rPr>
                        <a:t>inventory</a:t>
                      </a:r>
                      <a:r>
                        <a:rPr lang="en-US" sz="1200" dirty="0"/>
                        <a:t> </a:t>
                      </a:r>
                      <a:r>
                        <a:rPr lang="en-US" sz="1200" b="1" kern="1200" dirty="0">
                          <a:solidFill>
                            <a:schemeClr val="dk1"/>
                          </a:solidFill>
                          <a:effectLst/>
                          <a:latin typeface="+mn-lt"/>
                          <a:ea typeface="+mn-ea"/>
                          <a:cs typeface="+mn-cs"/>
                        </a:rPr>
                        <a:t>WHERE</a:t>
                      </a:r>
                      <a:r>
                        <a:rPr lang="en-US" sz="1200" dirty="0"/>
                        <a:t> </a:t>
                      </a:r>
                      <a:r>
                        <a:rPr lang="en-US" sz="1200" dirty="0">
                          <a:effectLst/>
                        </a:rPr>
                        <a:t>status</a:t>
                      </a:r>
                      <a:r>
                        <a:rPr lang="en-US" sz="1200" dirty="0"/>
                        <a:t> </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"D"</a:t>
                      </a:r>
                      <a:endParaRPr lang="en-US" sz="1200" dirty="0"/>
                    </a:p>
                  </a:txBody>
                  <a:tcPr/>
                </a:tc>
                <a:tc>
                  <a:txBody>
                    <a:bodyPr/>
                    <a:lstStyle/>
                    <a:p>
                      <a:r>
                        <a:rPr lang="en-US" sz="1200" dirty="0" err="1">
                          <a:effectLst/>
                        </a:rPr>
                        <a:t>db.inventory.find</a:t>
                      </a:r>
                      <a:r>
                        <a:rPr lang="en-US" sz="1200" dirty="0">
                          <a:effectLst/>
                        </a:rPr>
                        <a:t>(</a:t>
                      </a:r>
                      <a:r>
                        <a:rPr lang="en-US" sz="1200" dirty="0"/>
                        <a:t> </a:t>
                      </a:r>
                      <a:r>
                        <a:rPr lang="en-US" sz="1200" dirty="0">
                          <a:effectLst/>
                        </a:rPr>
                        <a:t>{</a:t>
                      </a:r>
                      <a:r>
                        <a:rPr lang="en-US" sz="1200" dirty="0"/>
                        <a:t> </a:t>
                      </a:r>
                      <a:r>
                        <a:rPr lang="en-US" sz="1200" dirty="0">
                          <a:effectLst/>
                        </a:rPr>
                        <a:t>status</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"D"</a:t>
                      </a:r>
                      <a:r>
                        <a:rPr lang="en-US" sz="1200" dirty="0"/>
                        <a:t> </a:t>
                      </a:r>
                      <a:r>
                        <a:rPr lang="en-US" sz="1200" dirty="0">
                          <a:effectLst/>
                        </a:rPr>
                        <a:t>}</a:t>
                      </a:r>
                      <a:r>
                        <a:rPr lang="en-US" sz="1200" dirty="0"/>
                        <a:t> </a:t>
                      </a:r>
                      <a:r>
                        <a:rPr lang="en-US" sz="1200" dirty="0">
                          <a:effectLst/>
                        </a:rPr>
                        <a:t>)</a:t>
                      </a:r>
                      <a:endParaRPr lang="en-US" sz="1200" dirty="0"/>
                    </a:p>
                  </a:txBody>
                  <a:tcPr/>
                </a:tc>
                <a:extLst>
                  <a:ext uri="{0D108BD9-81ED-4DB2-BD59-A6C34878D82A}">
                    <a16:rowId xmlns:a16="http://schemas.microsoft.com/office/drawing/2014/main" val="10002"/>
                  </a:ext>
                </a:extLst>
              </a:tr>
              <a:tr h="697432">
                <a:tc>
                  <a:txBody>
                    <a:bodyPr/>
                    <a:lstStyle/>
                    <a:p>
                      <a:r>
                        <a:rPr lang="en-US" sz="1200" b="1" kern="1200" dirty="0">
                          <a:solidFill>
                            <a:schemeClr val="dk1"/>
                          </a:solidFill>
                          <a:effectLst/>
                          <a:latin typeface="+mn-lt"/>
                          <a:ea typeface="+mn-ea"/>
                          <a:cs typeface="+mn-cs"/>
                        </a:rPr>
                        <a:t>SELECT</a:t>
                      </a:r>
                      <a:r>
                        <a:rPr lang="en-US" sz="1200" dirty="0"/>
                        <a:t> </a:t>
                      </a:r>
                      <a:r>
                        <a:rPr lang="en-US" sz="1200" kern="1200" dirty="0">
                          <a:solidFill>
                            <a:schemeClr val="dk1"/>
                          </a:solidFill>
                          <a:effectLst/>
                          <a:latin typeface="+mn-lt"/>
                          <a:ea typeface="+mn-ea"/>
                          <a:cs typeface="+mn-cs"/>
                        </a:rPr>
                        <a:t>*</a:t>
                      </a:r>
                      <a:r>
                        <a:rPr lang="en-US" sz="1200" dirty="0"/>
                        <a:t> </a:t>
                      </a:r>
                      <a:r>
                        <a:rPr lang="en-US" sz="1200" b="1" kern="1200" dirty="0">
                          <a:solidFill>
                            <a:schemeClr val="dk1"/>
                          </a:solidFill>
                          <a:effectLst/>
                          <a:latin typeface="+mn-lt"/>
                          <a:ea typeface="+mn-ea"/>
                          <a:cs typeface="+mn-cs"/>
                        </a:rPr>
                        <a:t>FROM</a:t>
                      </a:r>
                      <a:r>
                        <a:rPr lang="en-US" sz="1200" dirty="0"/>
                        <a:t> </a:t>
                      </a:r>
                      <a:r>
                        <a:rPr lang="en-US" sz="1200" dirty="0">
                          <a:effectLst/>
                        </a:rPr>
                        <a:t>inventory</a:t>
                      </a:r>
                      <a:r>
                        <a:rPr lang="en-US" sz="1200" dirty="0"/>
                        <a:t> </a:t>
                      </a:r>
                      <a:r>
                        <a:rPr lang="en-US" sz="1200" b="1" kern="1200" dirty="0">
                          <a:solidFill>
                            <a:schemeClr val="dk1"/>
                          </a:solidFill>
                          <a:effectLst/>
                          <a:latin typeface="+mn-lt"/>
                          <a:ea typeface="+mn-ea"/>
                          <a:cs typeface="+mn-cs"/>
                        </a:rPr>
                        <a:t>WHERE</a:t>
                      </a:r>
                      <a:r>
                        <a:rPr lang="en-US" sz="1200" dirty="0"/>
                        <a:t> </a:t>
                      </a:r>
                      <a:r>
                        <a:rPr lang="en-US" sz="1200" dirty="0">
                          <a:effectLst/>
                        </a:rPr>
                        <a:t>status</a:t>
                      </a:r>
                      <a:r>
                        <a:rPr lang="en-US" sz="1200" dirty="0"/>
                        <a:t> </a:t>
                      </a:r>
                      <a:r>
                        <a:rPr lang="en-US" sz="1200" b="1" kern="1200" dirty="0">
                          <a:solidFill>
                            <a:schemeClr val="dk1"/>
                          </a:solidFill>
                          <a:effectLst/>
                          <a:latin typeface="+mn-lt"/>
                          <a:ea typeface="+mn-ea"/>
                          <a:cs typeface="+mn-cs"/>
                        </a:rPr>
                        <a:t>in</a:t>
                      </a:r>
                      <a:r>
                        <a:rPr lang="en-US" sz="1200" dirty="0"/>
                        <a:t> </a:t>
                      </a:r>
                      <a:r>
                        <a:rPr lang="en-US" sz="1200" dirty="0">
                          <a:effectLst/>
                        </a:rPr>
                        <a:t>(</a:t>
                      </a:r>
                      <a:r>
                        <a:rPr lang="en-US" sz="1200" kern="1200" dirty="0">
                          <a:solidFill>
                            <a:schemeClr val="dk1"/>
                          </a:solidFill>
                          <a:effectLst/>
                          <a:latin typeface="+mn-lt"/>
                          <a:ea typeface="+mn-ea"/>
                          <a:cs typeface="+mn-cs"/>
                        </a:rPr>
                        <a:t>"A"</a:t>
                      </a:r>
                      <a:r>
                        <a:rPr lang="en-US" sz="1200" dirty="0">
                          <a:effectLst/>
                        </a:rPr>
                        <a:t>,</a:t>
                      </a:r>
                      <a:r>
                        <a:rPr lang="en-US" sz="1200" dirty="0"/>
                        <a:t> </a:t>
                      </a:r>
                      <a:r>
                        <a:rPr lang="en-US" sz="1200" kern="1200" dirty="0">
                          <a:solidFill>
                            <a:schemeClr val="dk1"/>
                          </a:solidFill>
                          <a:effectLst/>
                          <a:latin typeface="+mn-lt"/>
                          <a:ea typeface="+mn-ea"/>
                          <a:cs typeface="+mn-cs"/>
                        </a:rPr>
                        <a:t>"D"</a:t>
                      </a:r>
                      <a:r>
                        <a:rPr lang="en-US" sz="1200" dirty="0">
                          <a:effectLst/>
                        </a:rPr>
                        <a:t>)</a:t>
                      </a:r>
                      <a:endParaRPr lang="en-US" sz="1200" dirty="0"/>
                    </a:p>
                  </a:txBody>
                  <a:tcPr/>
                </a:tc>
                <a:tc>
                  <a:txBody>
                    <a:bodyPr/>
                    <a:lstStyle/>
                    <a:p>
                      <a:r>
                        <a:rPr lang="en-US" sz="1200" dirty="0" err="1">
                          <a:effectLst/>
                        </a:rPr>
                        <a:t>db.inventory.find</a:t>
                      </a:r>
                      <a:r>
                        <a:rPr lang="en-US" sz="1200" dirty="0">
                          <a:effectLst/>
                        </a:rPr>
                        <a:t>(</a:t>
                      </a:r>
                      <a:r>
                        <a:rPr lang="en-US" sz="1200" dirty="0"/>
                        <a:t> </a:t>
                      </a:r>
                      <a:r>
                        <a:rPr lang="en-US" sz="1200" dirty="0">
                          <a:effectLst/>
                        </a:rPr>
                        <a:t>{</a:t>
                      </a:r>
                      <a:r>
                        <a:rPr lang="en-US" sz="1200" dirty="0"/>
                        <a:t> </a:t>
                      </a:r>
                      <a:r>
                        <a:rPr lang="en-US" sz="1200" dirty="0">
                          <a:effectLst/>
                        </a:rPr>
                        <a:t>status</a:t>
                      </a:r>
                      <a:r>
                        <a:rPr lang="en-US" sz="1200" kern="1200" dirty="0">
                          <a:solidFill>
                            <a:schemeClr val="dk1"/>
                          </a:solidFill>
                          <a:effectLst/>
                          <a:latin typeface="+mn-lt"/>
                          <a:ea typeface="+mn-ea"/>
                          <a:cs typeface="+mn-cs"/>
                        </a:rPr>
                        <a:t>:</a:t>
                      </a:r>
                      <a:r>
                        <a:rPr lang="en-US" sz="1200" dirty="0"/>
                        <a:t> </a:t>
                      </a:r>
                      <a:r>
                        <a:rPr lang="en-US" sz="1200" dirty="0">
                          <a:effectLst/>
                        </a:rPr>
                        <a:t>{</a:t>
                      </a:r>
                      <a:r>
                        <a:rPr lang="en-US" sz="1200" dirty="0"/>
                        <a:t> </a:t>
                      </a:r>
                      <a:r>
                        <a:rPr lang="en-US" sz="1200" dirty="0">
                          <a:effectLst/>
                        </a:rPr>
                        <a:t>$in</a:t>
                      </a:r>
                      <a:r>
                        <a:rPr lang="en-US" sz="1200" kern="1200" dirty="0">
                          <a:solidFill>
                            <a:schemeClr val="dk1"/>
                          </a:solidFill>
                          <a:effectLst/>
                          <a:latin typeface="+mn-lt"/>
                          <a:ea typeface="+mn-ea"/>
                          <a:cs typeface="+mn-cs"/>
                        </a:rPr>
                        <a:t>:</a:t>
                      </a:r>
                      <a:r>
                        <a:rPr lang="en-US" sz="1200" dirty="0"/>
                        <a:t> </a:t>
                      </a:r>
                      <a:r>
                        <a:rPr lang="en-US" sz="1200" dirty="0">
                          <a:effectLst/>
                        </a:rPr>
                        <a:t>[</a:t>
                      </a:r>
                      <a:r>
                        <a:rPr lang="en-US" sz="1200" dirty="0"/>
                        <a:t> </a:t>
                      </a:r>
                      <a:r>
                        <a:rPr lang="en-US" sz="1200" kern="1200" dirty="0">
                          <a:solidFill>
                            <a:schemeClr val="dk1"/>
                          </a:solidFill>
                          <a:effectLst/>
                          <a:latin typeface="+mn-lt"/>
                          <a:ea typeface="+mn-ea"/>
                          <a:cs typeface="+mn-cs"/>
                        </a:rPr>
                        <a:t>"A"</a:t>
                      </a:r>
                      <a:r>
                        <a:rPr lang="en-US" sz="1200" dirty="0">
                          <a:effectLst/>
                        </a:rPr>
                        <a:t>,</a:t>
                      </a:r>
                      <a:r>
                        <a:rPr lang="en-US" sz="1200" dirty="0"/>
                        <a:t> </a:t>
                      </a:r>
                      <a:r>
                        <a:rPr lang="en-US" sz="1200" kern="1200" dirty="0">
                          <a:solidFill>
                            <a:schemeClr val="dk1"/>
                          </a:solidFill>
                          <a:effectLst/>
                          <a:latin typeface="+mn-lt"/>
                          <a:ea typeface="+mn-ea"/>
                          <a:cs typeface="+mn-cs"/>
                        </a:rPr>
                        <a:t>"D"</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endParaRPr lang="en-US" sz="1200" dirty="0"/>
                    </a:p>
                  </a:txBody>
                  <a:tcPr/>
                </a:tc>
                <a:extLst>
                  <a:ext uri="{0D108BD9-81ED-4DB2-BD59-A6C34878D82A}">
                    <a16:rowId xmlns:a16="http://schemas.microsoft.com/office/drawing/2014/main" val="10003"/>
                  </a:ext>
                </a:extLst>
              </a:tr>
              <a:tr h="996332">
                <a:tc>
                  <a:txBody>
                    <a:bodyPr/>
                    <a:lstStyle/>
                    <a:p>
                      <a:r>
                        <a:rPr lang="en-US" sz="1200" b="1" kern="1200" dirty="0">
                          <a:solidFill>
                            <a:schemeClr val="dk1"/>
                          </a:solidFill>
                          <a:effectLst/>
                          <a:latin typeface="+mn-lt"/>
                          <a:ea typeface="+mn-ea"/>
                          <a:cs typeface="+mn-cs"/>
                        </a:rPr>
                        <a:t>SELECT</a:t>
                      </a:r>
                      <a:r>
                        <a:rPr lang="en-US" sz="1200" dirty="0"/>
                        <a:t> </a:t>
                      </a:r>
                      <a:r>
                        <a:rPr lang="en-US" sz="1200" kern="1200" dirty="0">
                          <a:solidFill>
                            <a:schemeClr val="dk1"/>
                          </a:solidFill>
                          <a:effectLst/>
                          <a:latin typeface="+mn-lt"/>
                          <a:ea typeface="+mn-ea"/>
                          <a:cs typeface="+mn-cs"/>
                        </a:rPr>
                        <a:t>*</a:t>
                      </a:r>
                      <a:r>
                        <a:rPr lang="en-US" sz="1200" dirty="0"/>
                        <a:t> </a:t>
                      </a:r>
                      <a:r>
                        <a:rPr lang="en-US" sz="1200" b="1" kern="1200" dirty="0">
                          <a:solidFill>
                            <a:schemeClr val="dk1"/>
                          </a:solidFill>
                          <a:effectLst/>
                          <a:latin typeface="+mn-lt"/>
                          <a:ea typeface="+mn-ea"/>
                          <a:cs typeface="+mn-cs"/>
                        </a:rPr>
                        <a:t>FROM</a:t>
                      </a:r>
                      <a:r>
                        <a:rPr lang="en-US" sz="1200" dirty="0"/>
                        <a:t> </a:t>
                      </a:r>
                      <a:r>
                        <a:rPr lang="en-US" sz="1200" dirty="0">
                          <a:effectLst/>
                        </a:rPr>
                        <a:t>inventory</a:t>
                      </a:r>
                      <a:r>
                        <a:rPr lang="en-US" sz="1200" dirty="0"/>
                        <a:t> </a:t>
                      </a:r>
                      <a:r>
                        <a:rPr lang="en-US" sz="1200" b="1" kern="1200" dirty="0">
                          <a:solidFill>
                            <a:schemeClr val="dk1"/>
                          </a:solidFill>
                          <a:effectLst/>
                          <a:latin typeface="+mn-lt"/>
                          <a:ea typeface="+mn-ea"/>
                          <a:cs typeface="+mn-cs"/>
                        </a:rPr>
                        <a:t>WHERE</a:t>
                      </a:r>
                      <a:r>
                        <a:rPr lang="en-US" sz="1200" dirty="0"/>
                        <a:t> </a:t>
                      </a:r>
                      <a:r>
                        <a:rPr lang="en-US" sz="1200" dirty="0">
                          <a:effectLst/>
                        </a:rPr>
                        <a:t>status</a:t>
                      </a:r>
                      <a:r>
                        <a:rPr lang="en-US" sz="1200" dirty="0"/>
                        <a:t> </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"A"</a:t>
                      </a:r>
                      <a:r>
                        <a:rPr lang="en-US" sz="1200" dirty="0"/>
                        <a:t> </a:t>
                      </a:r>
                      <a:r>
                        <a:rPr lang="en-US" sz="1200" b="1" kern="1200" dirty="0">
                          <a:solidFill>
                            <a:schemeClr val="dk1"/>
                          </a:solidFill>
                          <a:effectLst/>
                          <a:latin typeface="+mn-lt"/>
                          <a:ea typeface="+mn-ea"/>
                          <a:cs typeface="+mn-cs"/>
                        </a:rPr>
                        <a:t>AND</a:t>
                      </a:r>
                      <a:r>
                        <a:rPr lang="en-US" sz="1200" dirty="0"/>
                        <a:t> </a:t>
                      </a:r>
                      <a:r>
                        <a:rPr lang="en-US" sz="1200" dirty="0" err="1">
                          <a:effectLst/>
                        </a:rPr>
                        <a:t>qty</a:t>
                      </a:r>
                      <a:r>
                        <a:rPr lang="en-US" sz="1200" dirty="0"/>
                        <a:t> </a:t>
                      </a:r>
                      <a:r>
                        <a:rPr lang="en-US" sz="1200" kern="1200" dirty="0">
                          <a:solidFill>
                            <a:schemeClr val="dk1"/>
                          </a:solidFill>
                          <a:effectLst/>
                          <a:latin typeface="+mn-lt"/>
                          <a:ea typeface="+mn-ea"/>
                          <a:cs typeface="+mn-cs"/>
                        </a:rPr>
                        <a:t>&lt;</a:t>
                      </a:r>
                      <a:r>
                        <a:rPr lang="en-US" sz="1200" dirty="0"/>
                        <a:t> </a:t>
                      </a:r>
                      <a:r>
                        <a:rPr lang="en-US" sz="1200" kern="1200" dirty="0">
                          <a:solidFill>
                            <a:schemeClr val="dk1"/>
                          </a:solidFill>
                          <a:effectLst/>
                          <a:latin typeface="+mn-lt"/>
                          <a:ea typeface="+mn-ea"/>
                          <a:cs typeface="+mn-cs"/>
                        </a:rPr>
                        <a:t>30</a:t>
                      </a:r>
                      <a:endParaRPr lang="en-US" sz="1200" dirty="0"/>
                    </a:p>
                  </a:txBody>
                  <a:tcPr/>
                </a:tc>
                <a:tc>
                  <a:txBody>
                    <a:bodyPr/>
                    <a:lstStyle/>
                    <a:p>
                      <a:r>
                        <a:rPr lang="en-US" sz="1200" dirty="0" err="1">
                          <a:effectLst/>
                        </a:rPr>
                        <a:t>db.inventory.find</a:t>
                      </a:r>
                      <a:r>
                        <a:rPr lang="en-US" sz="1200" dirty="0">
                          <a:effectLst/>
                        </a:rPr>
                        <a:t>(</a:t>
                      </a:r>
                      <a:r>
                        <a:rPr lang="en-US" sz="1200" dirty="0"/>
                        <a:t> </a:t>
                      </a:r>
                      <a:r>
                        <a:rPr lang="en-US" sz="1200" dirty="0">
                          <a:effectLst/>
                        </a:rPr>
                        <a:t>{</a:t>
                      </a:r>
                      <a:r>
                        <a:rPr lang="en-US" sz="1200" dirty="0"/>
                        <a:t> </a:t>
                      </a:r>
                      <a:r>
                        <a:rPr lang="en-US" sz="1200" dirty="0">
                          <a:effectLst/>
                        </a:rPr>
                        <a:t>status</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"A"</a:t>
                      </a:r>
                      <a:r>
                        <a:rPr lang="en-US" sz="1200" dirty="0">
                          <a:effectLst/>
                        </a:rPr>
                        <a:t>,</a:t>
                      </a:r>
                      <a:r>
                        <a:rPr lang="en-US" sz="1200" dirty="0"/>
                        <a:t> </a:t>
                      </a:r>
                      <a:r>
                        <a:rPr lang="en-US" sz="1200" dirty="0" err="1">
                          <a:effectLst/>
                        </a:rPr>
                        <a:t>qty</a:t>
                      </a:r>
                      <a:r>
                        <a:rPr lang="en-US" sz="1200" kern="1200" dirty="0">
                          <a:solidFill>
                            <a:schemeClr val="dk1"/>
                          </a:solidFill>
                          <a:effectLst/>
                          <a:latin typeface="+mn-lt"/>
                          <a:ea typeface="+mn-ea"/>
                          <a:cs typeface="+mn-cs"/>
                        </a:rPr>
                        <a:t>:</a:t>
                      </a:r>
                      <a:r>
                        <a:rPr lang="en-US" sz="1200" dirty="0"/>
                        <a:t> </a:t>
                      </a:r>
                      <a:r>
                        <a:rPr lang="en-US" sz="1200" dirty="0">
                          <a:effectLst/>
                        </a:rPr>
                        <a:t>{</a:t>
                      </a:r>
                      <a:r>
                        <a:rPr lang="en-US" sz="1200" dirty="0"/>
                        <a:t> </a:t>
                      </a:r>
                      <a:r>
                        <a:rPr lang="en-US" sz="1200" dirty="0">
                          <a:effectLst/>
                        </a:rPr>
                        <a:t>$</a:t>
                      </a:r>
                      <a:r>
                        <a:rPr lang="en-US" sz="1200" dirty="0" err="1">
                          <a:effectLst/>
                        </a:rPr>
                        <a:t>lt</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30</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p>
                    <a:p>
                      <a:endParaRPr lang="en-US" sz="1200" dirty="0">
                        <a:effectLst/>
                      </a:endParaRPr>
                    </a:p>
                  </a:txBody>
                  <a:tcPr/>
                </a:tc>
                <a:extLst>
                  <a:ext uri="{0D108BD9-81ED-4DB2-BD59-A6C34878D82A}">
                    <a16:rowId xmlns:a16="http://schemas.microsoft.com/office/drawing/2014/main" val="10004"/>
                  </a:ext>
                </a:extLst>
              </a:tr>
              <a:tr h="996332">
                <a:tc>
                  <a:txBody>
                    <a:bodyPr/>
                    <a:lstStyle/>
                    <a:p>
                      <a:r>
                        <a:rPr lang="en-US" sz="1200" b="1" kern="1200" dirty="0">
                          <a:solidFill>
                            <a:schemeClr val="dk1"/>
                          </a:solidFill>
                          <a:effectLst/>
                          <a:latin typeface="+mn-lt"/>
                          <a:ea typeface="+mn-ea"/>
                          <a:cs typeface="+mn-cs"/>
                        </a:rPr>
                        <a:t>SELECT</a:t>
                      </a:r>
                      <a:r>
                        <a:rPr lang="en-US" sz="1200" dirty="0"/>
                        <a:t> </a:t>
                      </a:r>
                      <a:r>
                        <a:rPr lang="en-US" sz="1200" kern="1200" dirty="0">
                          <a:solidFill>
                            <a:schemeClr val="dk1"/>
                          </a:solidFill>
                          <a:effectLst/>
                          <a:latin typeface="+mn-lt"/>
                          <a:ea typeface="+mn-ea"/>
                          <a:cs typeface="+mn-cs"/>
                        </a:rPr>
                        <a:t>*</a:t>
                      </a:r>
                      <a:r>
                        <a:rPr lang="en-US" sz="1200" dirty="0"/>
                        <a:t> </a:t>
                      </a:r>
                      <a:r>
                        <a:rPr lang="en-US" sz="1200" b="1" kern="1200" dirty="0">
                          <a:solidFill>
                            <a:schemeClr val="dk1"/>
                          </a:solidFill>
                          <a:effectLst/>
                          <a:latin typeface="+mn-lt"/>
                          <a:ea typeface="+mn-ea"/>
                          <a:cs typeface="+mn-cs"/>
                        </a:rPr>
                        <a:t>FROM</a:t>
                      </a:r>
                      <a:r>
                        <a:rPr lang="en-US" sz="1200" dirty="0"/>
                        <a:t> </a:t>
                      </a:r>
                      <a:r>
                        <a:rPr lang="en-US" sz="1200" dirty="0">
                          <a:effectLst/>
                        </a:rPr>
                        <a:t>inventory</a:t>
                      </a:r>
                      <a:r>
                        <a:rPr lang="en-US" sz="1200" dirty="0"/>
                        <a:t> </a:t>
                      </a:r>
                      <a:r>
                        <a:rPr lang="en-US" sz="1200" b="1" kern="1200" dirty="0">
                          <a:solidFill>
                            <a:schemeClr val="dk1"/>
                          </a:solidFill>
                          <a:effectLst/>
                          <a:latin typeface="+mn-lt"/>
                          <a:ea typeface="+mn-ea"/>
                          <a:cs typeface="+mn-cs"/>
                        </a:rPr>
                        <a:t>WHERE</a:t>
                      </a:r>
                      <a:r>
                        <a:rPr lang="en-US" sz="1200" dirty="0"/>
                        <a:t> </a:t>
                      </a:r>
                      <a:r>
                        <a:rPr lang="en-US" sz="1200" dirty="0">
                          <a:effectLst/>
                        </a:rPr>
                        <a:t>status</a:t>
                      </a:r>
                      <a:r>
                        <a:rPr lang="en-US" sz="1200" dirty="0"/>
                        <a:t> </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"A"</a:t>
                      </a:r>
                      <a:r>
                        <a:rPr lang="en-US" sz="1200" dirty="0"/>
                        <a:t> </a:t>
                      </a:r>
                      <a:r>
                        <a:rPr lang="en-US" sz="1200" b="1" kern="1200" dirty="0">
                          <a:solidFill>
                            <a:schemeClr val="dk1"/>
                          </a:solidFill>
                          <a:effectLst/>
                          <a:latin typeface="+mn-lt"/>
                          <a:ea typeface="+mn-ea"/>
                          <a:cs typeface="+mn-cs"/>
                        </a:rPr>
                        <a:t>OR</a:t>
                      </a:r>
                      <a:r>
                        <a:rPr lang="en-US" sz="1200" dirty="0"/>
                        <a:t> </a:t>
                      </a:r>
                      <a:r>
                        <a:rPr lang="en-US" sz="1200" dirty="0" err="1">
                          <a:effectLst/>
                        </a:rPr>
                        <a:t>qty</a:t>
                      </a:r>
                      <a:r>
                        <a:rPr lang="en-US" sz="1200" dirty="0"/>
                        <a:t> </a:t>
                      </a:r>
                      <a:r>
                        <a:rPr lang="en-US" sz="1200" kern="1200" dirty="0">
                          <a:solidFill>
                            <a:schemeClr val="dk1"/>
                          </a:solidFill>
                          <a:effectLst/>
                          <a:latin typeface="+mn-lt"/>
                          <a:ea typeface="+mn-ea"/>
                          <a:cs typeface="+mn-cs"/>
                        </a:rPr>
                        <a:t>&lt;</a:t>
                      </a:r>
                      <a:r>
                        <a:rPr lang="en-US" sz="1200" dirty="0"/>
                        <a:t> </a:t>
                      </a:r>
                      <a:r>
                        <a:rPr lang="en-US" sz="1200" kern="1200" dirty="0">
                          <a:solidFill>
                            <a:schemeClr val="dk1"/>
                          </a:solidFill>
                          <a:effectLst/>
                          <a:latin typeface="+mn-lt"/>
                          <a:ea typeface="+mn-ea"/>
                          <a:cs typeface="+mn-cs"/>
                        </a:rPr>
                        <a:t>30</a:t>
                      </a:r>
                      <a:endParaRPr lang="en-US" sz="1200" dirty="0"/>
                    </a:p>
                  </a:txBody>
                  <a:tcPr/>
                </a:tc>
                <a:tc>
                  <a:txBody>
                    <a:bodyPr/>
                    <a:lstStyle/>
                    <a:p>
                      <a:r>
                        <a:rPr lang="en-US" sz="1200" dirty="0" err="1">
                          <a:effectLst/>
                        </a:rPr>
                        <a:t>db.inventory.find</a:t>
                      </a:r>
                      <a:r>
                        <a:rPr lang="en-US" sz="1200" dirty="0">
                          <a:effectLst/>
                        </a:rPr>
                        <a:t>(</a:t>
                      </a:r>
                      <a:r>
                        <a:rPr lang="en-US" sz="1200" dirty="0"/>
                        <a:t> </a:t>
                      </a:r>
                      <a:r>
                        <a:rPr lang="en-US" sz="1200" dirty="0">
                          <a:effectLst/>
                        </a:rPr>
                        <a:t>{</a:t>
                      </a:r>
                      <a:r>
                        <a:rPr lang="en-US" sz="1200" dirty="0"/>
                        <a:t> </a:t>
                      </a:r>
                      <a:r>
                        <a:rPr lang="en-US" sz="1200" dirty="0">
                          <a:effectLst/>
                        </a:rPr>
                        <a:t>$or</a:t>
                      </a:r>
                      <a:r>
                        <a:rPr lang="en-US" sz="1200" kern="1200" dirty="0">
                          <a:solidFill>
                            <a:schemeClr val="dk1"/>
                          </a:solidFill>
                          <a:effectLst/>
                          <a:latin typeface="+mn-lt"/>
                          <a:ea typeface="+mn-ea"/>
                          <a:cs typeface="+mn-cs"/>
                        </a:rPr>
                        <a:t>:</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status</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"A"</a:t>
                      </a:r>
                      <a:r>
                        <a:rPr lang="en-US" sz="1200" dirty="0"/>
                        <a:t> </a:t>
                      </a:r>
                      <a:r>
                        <a:rPr lang="en-US" sz="1200" dirty="0">
                          <a:effectLst/>
                        </a:rPr>
                        <a:t>},</a:t>
                      </a:r>
                      <a:r>
                        <a:rPr lang="en-US" sz="1200" dirty="0"/>
                        <a:t> </a:t>
                      </a:r>
                      <a:r>
                        <a:rPr lang="en-US" sz="1200" dirty="0">
                          <a:effectLst/>
                        </a:rPr>
                        <a:t>{</a:t>
                      </a:r>
                      <a:r>
                        <a:rPr lang="en-US" sz="1200" dirty="0"/>
                        <a:t> </a:t>
                      </a:r>
                      <a:r>
                        <a:rPr lang="en-US" sz="1200" dirty="0" err="1">
                          <a:effectLst/>
                        </a:rPr>
                        <a:t>qty</a:t>
                      </a:r>
                      <a:r>
                        <a:rPr lang="en-US" sz="1200" kern="1200" dirty="0">
                          <a:solidFill>
                            <a:schemeClr val="dk1"/>
                          </a:solidFill>
                          <a:effectLst/>
                          <a:latin typeface="+mn-lt"/>
                          <a:ea typeface="+mn-ea"/>
                          <a:cs typeface="+mn-cs"/>
                        </a:rPr>
                        <a:t>:</a:t>
                      </a:r>
                      <a:r>
                        <a:rPr lang="en-US" sz="1200" dirty="0"/>
                        <a:t> </a:t>
                      </a:r>
                      <a:r>
                        <a:rPr lang="en-US" sz="1200" dirty="0">
                          <a:effectLst/>
                        </a:rPr>
                        <a:t>{</a:t>
                      </a:r>
                      <a:r>
                        <a:rPr lang="en-US" sz="1200" dirty="0"/>
                        <a:t> </a:t>
                      </a:r>
                      <a:r>
                        <a:rPr lang="en-US" sz="1200" dirty="0">
                          <a:effectLst/>
                        </a:rPr>
                        <a:t>$</a:t>
                      </a:r>
                      <a:r>
                        <a:rPr lang="en-US" sz="1200" dirty="0" err="1">
                          <a:effectLst/>
                        </a:rPr>
                        <a:t>lt</a:t>
                      </a:r>
                      <a:r>
                        <a:rPr lang="en-US" sz="1200" kern="1200" dirty="0">
                          <a:solidFill>
                            <a:schemeClr val="dk1"/>
                          </a:solidFill>
                          <a:effectLst/>
                          <a:latin typeface="+mn-lt"/>
                          <a:ea typeface="+mn-ea"/>
                          <a:cs typeface="+mn-cs"/>
                        </a:rPr>
                        <a:t>:</a:t>
                      </a:r>
                      <a:r>
                        <a:rPr lang="en-US" sz="1200" dirty="0"/>
                        <a:t> </a:t>
                      </a:r>
                      <a:r>
                        <a:rPr lang="en-US" sz="1200" kern="1200" dirty="0">
                          <a:solidFill>
                            <a:schemeClr val="dk1"/>
                          </a:solidFill>
                          <a:effectLst/>
                          <a:latin typeface="+mn-lt"/>
                          <a:ea typeface="+mn-ea"/>
                          <a:cs typeface="+mn-cs"/>
                        </a:rPr>
                        <a:t>30</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r>
                        <a:rPr lang="en-US" sz="1200" dirty="0"/>
                        <a:t> </a:t>
                      </a:r>
                      <a:r>
                        <a:rPr lang="en-US" sz="1200" dirty="0">
                          <a:effectLst/>
                        </a:rPr>
                        <a: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34795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endParaRPr lang="en-US" dirty="0"/>
          </a:p>
        </p:txBody>
      </p:sp>
      <p:sp>
        <p:nvSpPr>
          <p:cNvPr id="3" name="Content Placeholder 2"/>
          <p:cNvSpPr>
            <a:spLocks noGrp="1"/>
          </p:cNvSpPr>
          <p:nvPr>
            <p:ph sz="quarter" idx="1"/>
          </p:nvPr>
        </p:nvSpPr>
        <p:spPr>
          <a:xfrm>
            <a:off x="1097280" y="1909855"/>
            <a:ext cx="9937304" cy="5331204"/>
          </a:xfrm>
        </p:spPr>
        <p:txBody>
          <a:bodyPr>
            <a:normAutofit/>
          </a:bodyPr>
          <a:lstStyle/>
          <a:p>
            <a:r>
              <a:rPr lang="en-US" dirty="0"/>
              <a:t>Data types: </a:t>
            </a:r>
            <a:r>
              <a:rPr lang="en-US" dirty="0" err="1"/>
              <a:t>bool</a:t>
            </a:r>
            <a:r>
              <a:rPr lang="en-US" dirty="0"/>
              <a:t>, </a:t>
            </a:r>
            <a:r>
              <a:rPr lang="en-US" dirty="0" err="1"/>
              <a:t>int</a:t>
            </a:r>
            <a:r>
              <a:rPr lang="en-US" dirty="0"/>
              <a:t>, double, string, object(</a:t>
            </a:r>
            <a:r>
              <a:rPr lang="en-US" dirty="0" err="1"/>
              <a:t>bson</a:t>
            </a:r>
            <a:r>
              <a:rPr lang="en-US" dirty="0"/>
              <a:t>), </a:t>
            </a:r>
            <a:r>
              <a:rPr lang="en-US" dirty="0" err="1"/>
              <a:t>oid</a:t>
            </a:r>
            <a:r>
              <a:rPr lang="en-US" dirty="0"/>
              <a:t>, array, null, date.</a:t>
            </a:r>
          </a:p>
          <a:p>
            <a:r>
              <a:rPr lang="en-US" dirty="0"/>
              <a:t>Database and collections are created automatically.</a:t>
            </a:r>
          </a:p>
          <a:p>
            <a:r>
              <a:rPr lang="en-US" dirty="0"/>
              <a:t>Lots of Language Drivers.</a:t>
            </a:r>
          </a:p>
          <a:p>
            <a:r>
              <a:rPr lang="en-US" dirty="0"/>
              <a:t>Capped collections are fixed size collections, buffers, very fast, FIFO, good for logs. No indexes.</a:t>
            </a:r>
          </a:p>
          <a:p>
            <a:r>
              <a:rPr lang="en-US" dirty="0"/>
              <a:t>Object id are generated by client, 12 bytes packed data. 4 byte time, 3 byte machine, 2 byte </a:t>
            </a:r>
            <a:r>
              <a:rPr lang="en-US" dirty="0" err="1"/>
              <a:t>pid</a:t>
            </a:r>
            <a:r>
              <a:rPr lang="en-US" dirty="0"/>
              <a:t>, 3 byte counter.</a:t>
            </a:r>
          </a:p>
          <a:p>
            <a:r>
              <a:rPr lang="en-US" dirty="0"/>
              <a:t>Possible to refer other documents in different collections but more efficient to embed documents.</a:t>
            </a:r>
          </a:p>
          <a:p>
            <a:r>
              <a:rPr lang="en-US" dirty="0"/>
              <a:t>Replication is very easy to setup. You can read from workers.</a:t>
            </a:r>
          </a:p>
          <a:p>
            <a:endParaRPr lang="en-US" dirty="0"/>
          </a:p>
          <a:p>
            <a:endParaRPr lang="en-US" dirty="0"/>
          </a:p>
        </p:txBody>
      </p:sp>
    </p:spTree>
    <p:extLst>
      <p:ext uri="{BB962C8B-B14F-4D97-AF65-F5344CB8AC3E}">
        <p14:creationId xmlns:p14="http://schemas.microsoft.com/office/powerpoint/2010/main" val="52166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Mongodb</a:t>
            </a:r>
            <a:endParaRPr lang="en-US" dirty="0"/>
          </a:p>
        </p:txBody>
      </p:sp>
      <p:sp>
        <p:nvSpPr>
          <p:cNvPr id="3" name="Content Placeholder 2"/>
          <p:cNvSpPr>
            <a:spLocks noGrp="1"/>
          </p:cNvSpPr>
          <p:nvPr>
            <p:ph sz="quarter" idx="1"/>
          </p:nvPr>
        </p:nvSpPr>
        <p:spPr>
          <a:xfrm>
            <a:off x="1097280" y="1849612"/>
            <a:ext cx="8153400" cy="5277853"/>
          </a:xfrm>
        </p:spPr>
        <p:txBody>
          <a:bodyPr>
            <a:normAutofit/>
          </a:bodyPr>
          <a:lstStyle/>
          <a:p>
            <a:r>
              <a:rPr lang="en-US" dirty="0"/>
              <a:t>Connection pooling is done for you. Sweet.</a:t>
            </a:r>
          </a:p>
          <a:p>
            <a:r>
              <a:rPr lang="en-US" dirty="0"/>
              <a:t>Supports aggregation.</a:t>
            </a:r>
          </a:p>
          <a:p>
            <a:pPr lvl="1"/>
            <a:r>
              <a:rPr lang="en-US" dirty="0"/>
              <a:t>MapReduce with JavaScript.</a:t>
            </a:r>
          </a:p>
          <a:p>
            <a:r>
              <a:rPr lang="en-US" dirty="0"/>
              <a:t>You have indexes, B-Trees. Ids are always indexed.</a:t>
            </a:r>
          </a:p>
          <a:p>
            <a:r>
              <a:rPr lang="en-US" dirty="0"/>
              <a:t>Updates are atomic. Low contention locks.</a:t>
            </a:r>
          </a:p>
          <a:p>
            <a:r>
              <a:rPr lang="en-US" dirty="0"/>
              <a:t>Querying mongo done with a document:</a:t>
            </a:r>
          </a:p>
          <a:p>
            <a:pPr lvl="1"/>
            <a:r>
              <a:rPr lang="en-US" dirty="0"/>
              <a:t>Lazy, returns a cursor.</a:t>
            </a:r>
          </a:p>
          <a:p>
            <a:pPr lvl="1"/>
            <a:r>
              <a:rPr lang="en-US" dirty="0" err="1"/>
              <a:t>Reduceable</a:t>
            </a:r>
            <a:r>
              <a:rPr lang="en-US" dirty="0"/>
              <a:t> to SQL, select, insert, update limit, sort etc.</a:t>
            </a:r>
          </a:p>
          <a:p>
            <a:pPr lvl="2"/>
            <a:r>
              <a:rPr lang="en-US" dirty="0"/>
              <a:t>There is more: </a:t>
            </a:r>
            <a:r>
              <a:rPr lang="en-US" dirty="0" err="1"/>
              <a:t>upsert</a:t>
            </a:r>
            <a:r>
              <a:rPr lang="en-US" dirty="0"/>
              <a:t> (either inserts or updates)</a:t>
            </a:r>
          </a:p>
          <a:p>
            <a:pPr lvl="1"/>
            <a:r>
              <a:rPr lang="en-US" dirty="0"/>
              <a:t>Several operators:</a:t>
            </a:r>
          </a:p>
          <a:p>
            <a:pPr lvl="2"/>
            <a:r>
              <a:rPr lang="en-US" dirty="0"/>
              <a:t>$ne, $and, $or, $</a:t>
            </a:r>
            <a:r>
              <a:rPr lang="en-US" dirty="0" err="1"/>
              <a:t>lt</a:t>
            </a:r>
            <a:r>
              <a:rPr lang="en-US" dirty="0"/>
              <a:t>, $</a:t>
            </a:r>
            <a:r>
              <a:rPr lang="en-US" dirty="0" err="1"/>
              <a:t>gt</a:t>
            </a:r>
            <a:r>
              <a:rPr lang="en-US" dirty="0"/>
              <a:t>, $</a:t>
            </a:r>
            <a:r>
              <a:rPr lang="en-US" dirty="0" err="1"/>
              <a:t>incr</a:t>
            </a:r>
            <a:r>
              <a:rPr lang="en-US" dirty="0"/>
              <a:t>,$</a:t>
            </a:r>
            <a:r>
              <a:rPr lang="en-US" dirty="0" err="1"/>
              <a:t>decr</a:t>
            </a:r>
            <a:r>
              <a:rPr lang="en-US" dirty="0"/>
              <a:t> and so on.</a:t>
            </a:r>
          </a:p>
          <a:p>
            <a:r>
              <a:rPr lang="en-US" dirty="0"/>
              <a:t>Repository Pattern makes development very easy. </a:t>
            </a:r>
          </a:p>
        </p:txBody>
      </p:sp>
    </p:spTree>
    <p:extLst>
      <p:ext uri="{BB962C8B-B14F-4D97-AF65-F5344CB8AC3E}">
        <p14:creationId xmlns:p14="http://schemas.microsoft.com/office/powerpoint/2010/main" val="1519350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Couchdb</a:t>
            </a:r>
            <a:endParaRPr lang="en-US" dirty="0"/>
          </a:p>
        </p:txBody>
      </p:sp>
      <p:sp>
        <p:nvSpPr>
          <p:cNvPr id="3" name="Content Placeholder 2"/>
          <p:cNvSpPr>
            <a:spLocks noGrp="1"/>
          </p:cNvSpPr>
          <p:nvPr>
            <p:ph sz="quarter" idx="1"/>
          </p:nvPr>
        </p:nvSpPr>
        <p:spPr>
          <a:xfrm>
            <a:off x="1097280" y="1893078"/>
            <a:ext cx="10888774" cy="4495365"/>
          </a:xfrm>
        </p:spPr>
        <p:txBody>
          <a:bodyPr>
            <a:normAutofit fontScale="92500" lnSpcReduction="20000"/>
          </a:bodyPr>
          <a:lstStyle/>
          <a:p>
            <a:r>
              <a:rPr lang="en-US" dirty="0"/>
              <a:t>Availability and Partial Partition Tolerance.</a:t>
            </a:r>
          </a:p>
          <a:p>
            <a:r>
              <a:rPr lang="en-US" dirty="0"/>
              <a:t>Views are used to query. Map/Reduce.</a:t>
            </a:r>
          </a:p>
          <a:p>
            <a:r>
              <a:rPr lang="en-US" dirty="0"/>
              <a:t>MVCC – Multi-version Concurrency Control. No locks.</a:t>
            </a:r>
          </a:p>
          <a:p>
            <a:pPr lvl="1"/>
            <a:r>
              <a:rPr lang="en-US" dirty="0"/>
              <a:t>A little overhead with this approach due to garbage collection.</a:t>
            </a:r>
          </a:p>
          <a:p>
            <a:pPr lvl="1"/>
            <a:r>
              <a:rPr lang="en-US" dirty="0"/>
              <a:t>Conflict resolution.</a:t>
            </a:r>
          </a:p>
          <a:p>
            <a:r>
              <a:rPr lang="en-US" dirty="0"/>
              <a:t>Very simple, REST based. Schema Free.</a:t>
            </a:r>
          </a:p>
          <a:p>
            <a:r>
              <a:rPr lang="en-US" dirty="0"/>
              <a:t>Shared nothing, seamless peer based Bi-Directional replication.</a:t>
            </a:r>
          </a:p>
          <a:p>
            <a:r>
              <a:rPr lang="en-US" dirty="0"/>
              <a:t>Auto Compaction. Manual with </a:t>
            </a:r>
            <a:r>
              <a:rPr lang="en-US" dirty="0" err="1"/>
              <a:t>Mongodb</a:t>
            </a:r>
            <a:r>
              <a:rPr lang="en-US" dirty="0"/>
              <a:t>.</a:t>
            </a:r>
          </a:p>
          <a:p>
            <a:r>
              <a:rPr lang="en-US" dirty="0"/>
              <a:t>Documents and indexes are kept in memory and flushed to disc periodically.</a:t>
            </a:r>
          </a:p>
          <a:p>
            <a:r>
              <a:rPr lang="en-US" dirty="0"/>
              <a:t>Documents have states, in case of a failure, recovery can continue from the state documents were left.</a:t>
            </a:r>
          </a:p>
          <a:p>
            <a:r>
              <a:rPr lang="en-US" dirty="0"/>
              <a:t>No built in auto-</a:t>
            </a:r>
            <a:r>
              <a:rPr lang="en-US" dirty="0" err="1"/>
              <a:t>sharding</a:t>
            </a:r>
            <a:r>
              <a:rPr lang="en-US" dirty="0"/>
              <a:t>, there are open source projects.</a:t>
            </a:r>
          </a:p>
          <a:p>
            <a:r>
              <a:rPr lang="en-US" dirty="0"/>
              <a:t>You can’t define your indexes.</a:t>
            </a:r>
          </a:p>
        </p:txBody>
      </p:sp>
    </p:spTree>
    <p:extLst>
      <p:ext uri="{BB962C8B-B14F-4D97-AF65-F5344CB8AC3E}">
        <p14:creationId xmlns:p14="http://schemas.microsoft.com/office/powerpoint/2010/main" val="1310471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CAE4C48-C8F3-8240-9817-A65A3055FC52}" type="slidenum">
              <a:rPr lang="en-US" altLang="en-US">
                <a:solidFill>
                  <a:srgbClr val="FFFFFF"/>
                </a:solidFill>
              </a:rPr>
              <a:pPr eaLnBrk="1" hangingPunct="1"/>
              <a:t>37</a:t>
            </a:fld>
            <a:endParaRPr lang="en-US" altLang="en-US">
              <a:solidFill>
                <a:srgbClr val="FFFFFF"/>
              </a:solidFill>
            </a:endParaRPr>
          </a:p>
        </p:txBody>
      </p:sp>
      <p:sp>
        <p:nvSpPr>
          <p:cNvPr id="27653" name="Rectangle 2"/>
          <p:cNvSpPr>
            <a:spLocks noGrp="1" noChangeArrowheads="1"/>
          </p:cNvSpPr>
          <p:nvPr>
            <p:ph type="title"/>
          </p:nvPr>
        </p:nvSpPr>
        <p:spPr/>
        <p:txBody>
          <a:bodyPr/>
          <a:lstStyle/>
          <a:p>
            <a:pPr>
              <a:defRPr/>
            </a:pPr>
            <a:r>
              <a:rPr lang="en-GB" altLang="en-US" dirty="0"/>
              <a:t>Column-based</a:t>
            </a:r>
            <a:endParaRPr lang="en-GB" altLang="en-US" dirty="0">
              <a:solidFill>
                <a:schemeClr val="tx1"/>
              </a:solidFill>
            </a:endParaRPr>
          </a:p>
        </p:txBody>
      </p:sp>
      <p:sp>
        <p:nvSpPr>
          <p:cNvPr id="27654" name="Rectangle 3"/>
          <p:cNvSpPr>
            <a:spLocks noGrp="1" noChangeArrowheads="1"/>
          </p:cNvSpPr>
          <p:nvPr>
            <p:ph type="body" idx="1"/>
          </p:nvPr>
        </p:nvSpPr>
        <p:spPr>
          <a:xfrm>
            <a:off x="1134283" y="1947069"/>
            <a:ext cx="8229600" cy="4683125"/>
          </a:xfrm>
        </p:spPr>
        <p:txBody>
          <a:bodyPr rtlCol="0">
            <a:normAutofit fontScale="70000" lnSpcReduction="20000"/>
          </a:bodyPr>
          <a:lstStyle/>
          <a:p>
            <a:pPr marL="182880" indent="-182880">
              <a:spcAft>
                <a:spcPts val="0"/>
              </a:spcAft>
              <a:buFont typeface="Arial" pitchFamily="34" charset="0"/>
              <a:buChar char="•"/>
              <a:defRPr/>
            </a:pPr>
            <a:r>
              <a:rPr lang="en-GB" altLang="en-US" sz="2600" dirty="0"/>
              <a:t>Based on Google’s </a:t>
            </a:r>
            <a:r>
              <a:rPr lang="en-GB" altLang="en-US" sz="2600" dirty="0" err="1"/>
              <a:t>BigTable</a:t>
            </a:r>
            <a:r>
              <a:rPr lang="en-GB" altLang="en-US" sz="2600" dirty="0"/>
              <a:t> paper</a:t>
            </a:r>
          </a:p>
          <a:p>
            <a:pPr marL="182880" indent="-182880">
              <a:spcAft>
                <a:spcPts val="0"/>
              </a:spcAft>
              <a:buFont typeface="Arial" pitchFamily="34" charset="0"/>
              <a:buChar char="•"/>
              <a:defRPr/>
            </a:pPr>
            <a:r>
              <a:rPr lang="en-GB" altLang="en-US" sz="2600" dirty="0"/>
              <a:t>Like column oriented relational databases (store data in column order) but with a twist</a:t>
            </a:r>
          </a:p>
          <a:p>
            <a:pPr marL="182880" indent="-182880">
              <a:spcAft>
                <a:spcPts val="0"/>
              </a:spcAft>
              <a:buFont typeface="Arial" pitchFamily="34" charset="0"/>
              <a:buChar char="•"/>
              <a:defRPr/>
            </a:pPr>
            <a:r>
              <a:rPr lang="en-GB" altLang="en-US" sz="2600" dirty="0"/>
              <a:t>Tables similarly to RDBMS, but handle semi-structured</a:t>
            </a:r>
          </a:p>
          <a:p>
            <a:pPr marL="182880" indent="-182880">
              <a:spcAft>
                <a:spcPts val="0"/>
              </a:spcAft>
              <a:buFont typeface="Arial" pitchFamily="34" charset="0"/>
              <a:buChar char="•"/>
              <a:defRPr/>
            </a:pPr>
            <a:r>
              <a:rPr lang="en-GB" altLang="en-US" sz="2600" dirty="0"/>
              <a:t>Data model: </a:t>
            </a:r>
          </a:p>
          <a:p>
            <a:pPr lvl="1">
              <a:spcAft>
                <a:spcPts val="0"/>
              </a:spcAft>
              <a:buFont typeface="Arial" pitchFamily="34" charset="0"/>
              <a:buChar char="•"/>
              <a:defRPr/>
            </a:pPr>
            <a:r>
              <a:rPr lang="en-GB" altLang="en-US" sz="2200" dirty="0"/>
              <a:t>Collection of Column Families</a:t>
            </a:r>
          </a:p>
          <a:p>
            <a:pPr lvl="1">
              <a:spcAft>
                <a:spcPts val="0"/>
              </a:spcAft>
              <a:buFont typeface="Arial" pitchFamily="34" charset="0"/>
              <a:buChar char="•"/>
              <a:defRPr/>
            </a:pPr>
            <a:r>
              <a:rPr lang="en-GB" altLang="en-US" sz="2200" dirty="0">
                <a:sym typeface="Wingdings" panose="05000000000000000000" pitchFamily="2" charset="2"/>
              </a:rPr>
              <a:t>Column family = (key, value) where value = set of </a:t>
            </a:r>
            <a:r>
              <a:rPr lang="en-GB" altLang="en-US" sz="2200" b="1" dirty="0">
                <a:sym typeface="Wingdings" panose="05000000000000000000" pitchFamily="2" charset="2"/>
              </a:rPr>
              <a:t>related</a:t>
            </a:r>
            <a:r>
              <a:rPr lang="en-GB" altLang="en-US" sz="2200" dirty="0">
                <a:sym typeface="Wingdings" panose="05000000000000000000" pitchFamily="2" charset="2"/>
              </a:rPr>
              <a:t> columns (standard, super) </a:t>
            </a:r>
          </a:p>
          <a:p>
            <a:pPr lvl="1">
              <a:spcAft>
                <a:spcPts val="0"/>
              </a:spcAft>
              <a:buFont typeface="Arial" pitchFamily="34" charset="0"/>
              <a:buChar char="•"/>
              <a:defRPr/>
            </a:pPr>
            <a:r>
              <a:rPr lang="en-US" altLang="en-US" sz="2200" dirty="0"/>
              <a:t>indexed by </a:t>
            </a:r>
            <a:r>
              <a:rPr lang="en-US" altLang="en-US" sz="2200" i="1" dirty="0"/>
              <a:t>row key</a:t>
            </a:r>
            <a:r>
              <a:rPr lang="en-US" altLang="en-US" sz="2200" dirty="0"/>
              <a:t>, </a:t>
            </a:r>
            <a:r>
              <a:rPr lang="en-US" altLang="en-US" sz="2200" i="1" dirty="0"/>
              <a:t>column key </a:t>
            </a:r>
            <a:r>
              <a:rPr lang="en-US" altLang="en-US" sz="2200" dirty="0"/>
              <a:t>and  </a:t>
            </a:r>
            <a:r>
              <a:rPr lang="en-US" altLang="en-US" sz="2200" i="1" dirty="0"/>
              <a:t>timestamp </a:t>
            </a:r>
            <a:endParaRPr lang="en-GB" altLang="en-US" sz="2200" i="1" dirty="0"/>
          </a:p>
          <a:p>
            <a:pPr marL="182880" indent="-182880">
              <a:spcAft>
                <a:spcPts val="0"/>
              </a:spcAft>
              <a:buFont typeface="Arial" pitchFamily="34" charset="0"/>
              <a:buChar char="•"/>
              <a:defRPr/>
            </a:pPr>
            <a:endParaRPr lang="en-GB" altLang="en-US" sz="2600" dirty="0"/>
          </a:p>
          <a:p>
            <a:pPr marL="0" indent="0">
              <a:spcAft>
                <a:spcPts val="0"/>
              </a:spcAft>
              <a:buNone/>
              <a:defRPr/>
            </a:pPr>
            <a:r>
              <a:rPr lang="en-GB" altLang="en-US" sz="2600" dirty="0">
                <a:solidFill>
                  <a:schemeClr val="bg1"/>
                </a:solidFill>
              </a:rPr>
              <a:t>allow key-value pairs to be stored (and retrieved on key) in a massively parallel system</a:t>
            </a:r>
            <a:endParaRPr lang="en-GB" altLang="en-US" sz="2200" dirty="0">
              <a:solidFill>
                <a:schemeClr val="bg1"/>
              </a:solidFill>
            </a:endParaRPr>
          </a:p>
          <a:p>
            <a:pPr marL="0" indent="0">
              <a:spcAft>
                <a:spcPts val="0"/>
              </a:spcAft>
              <a:buNone/>
              <a:defRPr/>
            </a:pPr>
            <a:r>
              <a:rPr lang="en-GB" altLang="en-US" sz="2600" dirty="0">
                <a:solidFill>
                  <a:schemeClr val="bg1"/>
                </a:solidFill>
              </a:rPr>
              <a:t>storing principle: big hashed distributed tables</a:t>
            </a:r>
          </a:p>
          <a:p>
            <a:pPr marL="0" indent="0">
              <a:spcAft>
                <a:spcPts val="0"/>
              </a:spcAft>
              <a:buNone/>
              <a:defRPr/>
            </a:pPr>
            <a:r>
              <a:rPr lang="en-GB" altLang="en-US" sz="2600" dirty="0">
                <a:solidFill>
                  <a:schemeClr val="bg1"/>
                </a:solidFill>
              </a:rPr>
              <a:t>properties: partitioning (horizontally and/or vertically), high availability etc. completely transparent to application</a:t>
            </a:r>
          </a:p>
          <a:p>
            <a:pPr lvl="1">
              <a:spcAft>
                <a:spcPts val="0"/>
              </a:spcAft>
              <a:buFont typeface="Arial" pitchFamily="34" charset="0"/>
              <a:buChar char="•"/>
              <a:defRPr/>
            </a:pPr>
            <a:endParaRPr lang="en-GB" altLang="en-US" sz="2200" dirty="0">
              <a:solidFill>
                <a:schemeClr val="bg1"/>
              </a:solidFill>
            </a:endParaRPr>
          </a:p>
          <a:p>
            <a:pPr lvl="1">
              <a:spcAft>
                <a:spcPts val="0"/>
              </a:spcAft>
              <a:buFont typeface="Arial" pitchFamily="34" charset="0"/>
              <a:buChar char="•"/>
              <a:defRPr/>
            </a:pPr>
            <a:endParaRPr lang="en-GB" altLang="en-US" sz="2200" dirty="0">
              <a:solidFill>
                <a:schemeClr val="bg1"/>
              </a:solidFill>
            </a:endParaRPr>
          </a:p>
          <a:p>
            <a:pPr marL="274320" lvl="1" indent="0">
              <a:spcAft>
                <a:spcPts val="0"/>
              </a:spcAft>
              <a:buNone/>
              <a:defRPr/>
            </a:pPr>
            <a:endParaRPr lang="en-GB" altLang="en-US" sz="2200" dirty="0">
              <a:solidFill>
                <a:schemeClr val="bg1"/>
              </a:solidFill>
            </a:endParaRPr>
          </a:p>
          <a:p>
            <a:pPr marL="182880" indent="-182880">
              <a:spcAft>
                <a:spcPts val="0"/>
              </a:spcAft>
              <a:buNone/>
              <a:defRPr/>
            </a:pPr>
            <a:r>
              <a:rPr lang="en-GB" altLang="en-US" sz="2600" dirty="0">
                <a:solidFill>
                  <a:schemeClr val="bg1"/>
                </a:solidFill>
              </a:rPr>
              <a:t>* Better: extendible records</a:t>
            </a:r>
          </a:p>
        </p:txBody>
      </p:sp>
      <p:pic>
        <p:nvPicPr>
          <p:cNvPr id="44039" name="Picture 2"/>
          <p:cNvPicPr>
            <a:picLocks noChangeAspect="1" noChangeArrowheads="1"/>
          </p:cNvPicPr>
          <p:nvPr/>
        </p:nvPicPr>
        <p:blipFill>
          <a:blip r:embed="rId3">
            <a:extLst>
              <a:ext uri="{28A0092B-C50C-407E-A947-70E740481C1C}">
                <a14:useLocalDpi xmlns:a14="http://schemas.microsoft.com/office/drawing/2010/main" val="0"/>
              </a:ext>
            </a:extLst>
          </a:blip>
          <a:srcRect l="23869" t="54167" r="25117" b="14224"/>
          <a:stretch>
            <a:fillRect/>
          </a:stretch>
        </p:blipFill>
        <p:spPr bwMode="auto">
          <a:xfrm>
            <a:off x="3938607" y="4288631"/>
            <a:ext cx="4730774" cy="164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6AAF691-AE00-854D-8B12-395DD5A057EB}" type="slidenum">
              <a:rPr lang="en-US" altLang="en-US">
                <a:solidFill>
                  <a:srgbClr val="FFFFFF"/>
                </a:solidFill>
              </a:rPr>
              <a:pPr eaLnBrk="1" hangingPunct="1"/>
              <a:t>38</a:t>
            </a:fld>
            <a:endParaRPr lang="en-US" altLang="en-US">
              <a:solidFill>
                <a:srgbClr val="FFFFFF"/>
              </a:solidFill>
            </a:endParaRPr>
          </a:p>
        </p:txBody>
      </p:sp>
      <p:sp>
        <p:nvSpPr>
          <p:cNvPr id="27653" name="Rectangle 2"/>
          <p:cNvSpPr>
            <a:spLocks noGrp="1" noChangeArrowheads="1"/>
          </p:cNvSpPr>
          <p:nvPr>
            <p:ph type="title"/>
          </p:nvPr>
        </p:nvSpPr>
        <p:spPr/>
        <p:txBody>
          <a:bodyPr/>
          <a:lstStyle/>
          <a:p>
            <a:pPr>
              <a:defRPr/>
            </a:pPr>
            <a:r>
              <a:rPr lang="en-GB" altLang="en-US" dirty="0"/>
              <a:t>Column-based</a:t>
            </a:r>
            <a:endParaRPr lang="en-GB" altLang="en-US" dirty="0">
              <a:solidFill>
                <a:schemeClr val="tx1"/>
              </a:solidFill>
            </a:endParaRPr>
          </a:p>
        </p:txBody>
      </p:sp>
      <p:sp>
        <p:nvSpPr>
          <p:cNvPr id="45060" name="Rectangle 3"/>
          <p:cNvSpPr>
            <a:spLocks noGrp="1" noChangeArrowheads="1"/>
          </p:cNvSpPr>
          <p:nvPr>
            <p:ph type="body" idx="1"/>
          </p:nvPr>
        </p:nvSpPr>
        <p:spPr>
          <a:xfrm>
            <a:off x="979517" y="1959222"/>
            <a:ext cx="8229600" cy="4683125"/>
          </a:xfrm>
        </p:spPr>
        <p:txBody>
          <a:bodyPr/>
          <a:lstStyle/>
          <a:p>
            <a:pPr eaLnBrk="1" hangingPunct="1"/>
            <a:r>
              <a:rPr lang="en-GB" altLang="en-US" sz="2600" dirty="0"/>
              <a:t>One column family can have variable </a:t>
            </a:r>
            <a:br>
              <a:rPr lang="en-GB" altLang="en-US" sz="2600" dirty="0"/>
            </a:br>
            <a:r>
              <a:rPr lang="en-GB" altLang="en-US" sz="2600" dirty="0"/>
              <a:t>numbers of columns</a:t>
            </a:r>
          </a:p>
          <a:p>
            <a:pPr eaLnBrk="1" hangingPunct="1"/>
            <a:r>
              <a:rPr lang="en-GB" altLang="en-US" sz="2600" dirty="0"/>
              <a:t>Cells within a column family are sorted “physically”</a:t>
            </a:r>
          </a:p>
          <a:p>
            <a:pPr eaLnBrk="1" hangingPunct="1"/>
            <a:r>
              <a:rPr lang="en-GB" altLang="en-US" sz="2600" dirty="0"/>
              <a:t>Very sparse, most cells have null values</a:t>
            </a:r>
          </a:p>
          <a:p>
            <a:pPr eaLnBrk="1" hangingPunct="1"/>
            <a:r>
              <a:rPr lang="en-GB" altLang="en-US" sz="2600" b="1" dirty="0"/>
              <a:t>Comparison: </a:t>
            </a:r>
            <a:r>
              <a:rPr lang="en-GB" altLang="en-US" sz="2600" dirty="0"/>
              <a:t>RDBMS vs column-based NOSQL</a:t>
            </a:r>
          </a:p>
          <a:p>
            <a:pPr lvl="1" eaLnBrk="1" hangingPunct="1"/>
            <a:r>
              <a:rPr lang="en-GB" altLang="en-US" sz="2200" dirty="0"/>
              <a:t>Query on multiple tables</a:t>
            </a:r>
          </a:p>
          <a:p>
            <a:pPr lvl="2" eaLnBrk="1" hangingPunct="1"/>
            <a:r>
              <a:rPr lang="en-GB" altLang="en-US" b="1" dirty="0"/>
              <a:t>RDBMS: </a:t>
            </a:r>
            <a:r>
              <a:rPr lang="en-GB" altLang="en-US" dirty="0"/>
              <a:t>must fetch data from several places on disk and glue together</a:t>
            </a:r>
          </a:p>
          <a:p>
            <a:pPr lvl="2" eaLnBrk="1" hangingPunct="1"/>
            <a:r>
              <a:rPr lang="en-GB" altLang="en-US" b="1" dirty="0"/>
              <a:t>Column-based NOSQL: </a:t>
            </a:r>
            <a:r>
              <a:rPr lang="en-GB" altLang="en-US" dirty="0"/>
              <a:t>only fetch column families of those columns that are required by a query (all columns in a column family are stored together on the disk, so multiple rows can be retrieved in one read operation </a:t>
            </a:r>
            <a:r>
              <a:rPr lang="en-GB" altLang="en-US" dirty="0">
                <a:sym typeface="Wingdings" charset="2"/>
              </a:rPr>
              <a:t> data locality</a:t>
            </a:r>
            <a:r>
              <a:rPr lang="en-GB" alt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a:t>
            </a:r>
          </a:p>
        </p:txBody>
      </p:sp>
      <p:sp>
        <p:nvSpPr>
          <p:cNvPr id="3" name="Content Placeholder 2"/>
          <p:cNvSpPr>
            <a:spLocks noGrp="1"/>
          </p:cNvSpPr>
          <p:nvPr>
            <p:ph sz="quarter" idx="1"/>
          </p:nvPr>
        </p:nvSpPr>
        <p:spPr>
          <a:xfrm>
            <a:off x="1097280" y="1967218"/>
            <a:ext cx="8153400" cy="4604179"/>
          </a:xfrm>
        </p:spPr>
        <p:txBody>
          <a:bodyPr>
            <a:normAutofit lnSpcReduction="10000"/>
          </a:bodyPr>
          <a:lstStyle/>
          <a:p>
            <a:r>
              <a:rPr lang="en-US" dirty="0"/>
              <a:t>Tunable consistency.</a:t>
            </a:r>
          </a:p>
          <a:p>
            <a:pPr lvl="1"/>
            <a:r>
              <a:rPr lang="en-US" dirty="0"/>
              <a:t>Cassandra values Availability and Partitioning tolerance (</a:t>
            </a:r>
            <a:r>
              <a:rPr lang="en-US" b="1" dirty="0"/>
              <a:t>AP</a:t>
            </a:r>
            <a:r>
              <a:rPr lang="en-US" dirty="0"/>
              <a:t>). Tradeoffs between consistency and latency are tunable in Cassandra. You can get strong consistency with Cassandra (with an increased latency). But, you can't get row locking</a:t>
            </a:r>
          </a:p>
          <a:p>
            <a:r>
              <a:rPr lang="en-US" dirty="0"/>
              <a:t>Decentralized.</a:t>
            </a:r>
          </a:p>
          <a:p>
            <a:r>
              <a:rPr lang="en-US" dirty="0"/>
              <a:t>Writes are faster than reads.</a:t>
            </a:r>
          </a:p>
          <a:p>
            <a:r>
              <a:rPr lang="en-US" dirty="0"/>
              <a:t>No Single point of failure.</a:t>
            </a:r>
          </a:p>
          <a:p>
            <a:r>
              <a:rPr lang="en-US" dirty="0"/>
              <a:t>Incremental scalability.</a:t>
            </a:r>
          </a:p>
          <a:p>
            <a:r>
              <a:rPr lang="en-US" dirty="0"/>
              <a:t>Uses consistent hashing (logical partitioning) when clustered.</a:t>
            </a:r>
          </a:p>
          <a:p>
            <a:r>
              <a:rPr lang="en-US" dirty="0"/>
              <a:t>Peer to peer routing(ring).</a:t>
            </a:r>
          </a:p>
          <a:p>
            <a:r>
              <a:rPr lang="en-US" dirty="0"/>
              <a:t>Thrift API.</a:t>
            </a:r>
          </a:p>
          <a:p>
            <a:r>
              <a:rPr lang="en-US" dirty="0"/>
              <a:t>Multi data center support.</a:t>
            </a:r>
          </a:p>
        </p:txBody>
      </p:sp>
    </p:spTree>
    <p:extLst>
      <p:ext uri="{BB962C8B-B14F-4D97-AF65-F5344CB8AC3E}">
        <p14:creationId xmlns:p14="http://schemas.microsoft.com/office/powerpoint/2010/main" val="57991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dirty="0"/>
              <a:t>Scaling out RDBMS: Master/Worker</a:t>
            </a:r>
          </a:p>
        </p:txBody>
      </p:sp>
      <p:sp>
        <p:nvSpPr>
          <p:cNvPr id="17411" name="Rectangle 3"/>
          <p:cNvSpPr>
            <a:spLocks noGrp="1" noChangeArrowheads="1"/>
          </p:cNvSpPr>
          <p:nvPr>
            <p:ph sz="half" idx="1"/>
          </p:nvPr>
        </p:nvSpPr>
        <p:spPr/>
        <p:txBody>
          <a:bodyPr/>
          <a:lstStyle/>
          <a:p>
            <a:pPr eaLnBrk="1" hangingPunct="1"/>
            <a:r>
              <a:rPr lang="en-US" altLang="en-US" dirty="0"/>
              <a:t>Master/Worker</a:t>
            </a:r>
          </a:p>
          <a:p>
            <a:pPr lvl="1" eaLnBrk="1" hangingPunct="1"/>
            <a:r>
              <a:rPr lang="en-US" altLang="en-US" sz="2200" dirty="0"/>
              <a:t>All writes are written to the master </a:t>
            </a:r>
          </a:p>
          <a:p>
            <a:pPr lvl="1" eaLnBrk="1" hangingPunct="1"/>
            <a:r>
              <a:rPr lang="en-US" altLang="en-US" sz="2200" dirty="0"/>
              <a:t>All reads performed against the replicated worker databases</a:t>
            </a:r>
          </a:p>
          <a:p>
            <a:pPr lvl="1" eaLnBrk="1" hangingPunct="1"/>
            <a:r>
              <a:rPr lang="en-US" altLang="en-US" sz="2200" dirty="0"/>
              <a:t>Critical reads may be incorrect as writes may not have been propagated down</a:t>
            </a:r>
          </a:p>
          <a:p>
            <a:pPr lvl="1" eaLnBrk="1" hangingPunct="1"/>
            <a:r>
              <a:rPr lang="en-US" altLang="en-US" sz="2200" dirty="0"/>
              <a:t>Large datasets can pose problems as master needs to duplicate data to workers</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D13DA0E-4E42-5745-889A-E741BD763B43}" type="slidenum">
              <a:rPr lang="en-US" altLang="x-none">
                <a:solidFill>
                  <a:srgbClr val="FFFFFF"/>
                </a:solidFill>
              </a:rPr>
              <a:pPr eaLnBrk="1" hangingPunct="1"/>
              <a:t>4</a:t>
            </a:fld>
            <a:endParaRPr lang="en-US" altLang="x-none">
              <a:solidFill>
                <a:srgbClr val="FFFFFF"/>
              </a:solidFill>
            </a:endParaRPr>
          </a:p>
        </p:txBody>
      </p:sp>
      <p:pic>
        <p:nvPicPr>
          <p:cNvPr id="5122" name="Picture 2" descr="Bitnami Engineering: Deploy a Production-Ready MariaDB Cluster on  Kubernetes with Bitnami and Helm">
            <a:extLst>
              <a:ext uri="{FF2B5EF4-FFF2-40B4-BE49-F238E27FC236}">
                <a16:creationId xmlns:a16="http://schemas.microsoft.com/office/drawing/2014/main" id="{D8ABEF6C-B60C-4345-976C-DC1DAFE5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88983"/>
            <a:ext cx="5321905" cy="4023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906D8F-27E9-E04D-8776-38471568C9DF}"/>
              </a:ext>
            </a:extLst>
          </p:cNvPr>
          <p:cNvSpPr txBox="1"/>
          <p:nvPr/>
        </p:nvSpPr>
        <p:spPr>
          <a:xfrm>
            <a:off x="7597256" y="5011311"/>
            <a:ext cx="2458994" cy="369332"/>
          </a:xfrm>
          <a:prstGeom prst="rect">
            <a:avLst/>
          </a:prstGeom>
          <a:solidFill>
            <a:schemeClr val="bg1"/>
          </a:solidFill>
        </p:spPr>
        <p:txBody>
          <a:bodyPr wrap="square" rtlCol="0">
            <a:spAutoFit/>
          </a:bodyPr>
          <a:lstStyle/>
          <a:p>
            <a:r>
              <a:rPr lang="en-US" dirty="0"/>
              <a:t>Database Worker Nodes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6E8CE3F-5452-4045-A54B-AEFB22310ED0}" type="slidenum">
              <a:rPr lang="en-US" altLang="en-US">
                <a:solidFill>
                  <a:srgbClr val="FFFFFF"/>
                </a:solidFill>
              </a:rPr>
              <a:pPr eaLnBrk="1" hangingPunct="1"/>
              <a:t>40</a:t>
            </a:fld>
            <a:endParaRPr lang="en-US" altLang="en-US">
              <a:solidFill>
                <a:srgbClr val="FFFFFF"/>
              </a:solidFill>
            </a:endParaRPr>
          </a:p>
        </p:txBody>
      </p:sp>
      <p:sp>
        <p:nvSpPr>
          <p:cNvPr id="30725" name="Nadpis 1"/>
          <p:cNvSpPr>
            <a:spLocks noGrp="1"/>
          </p:cNvSpPr>
          <p:nvPr>
            <p:ph type="title"/>
          </p:nvPr>
        </p:nvSpPr>
        <p:spPr/>
        <p:txBody>
          <a:bodyPr/>
          <a:lstStyle/>
          <a:p>
            <a:pPr>
              <a:defRPr/>
            </a:pPr>
            <a:r>
              <a:rPr lang="en-GB" altLang="en-US" dirty="0"/>
              <a:t>Column-based</a:t>
            </a:r>
          </a:p>
        </p:txBody>
      </p:sp>
      <p:sp>
        <p:nvSpPr>
          <p:cNvPr id="30726" name="Zástupný symbol pro obsah 2"/>
          <p:cNvSpPr>
            <a:spLocks noGrp="1"/>
          </p:cNvSpPr>
          <p:nvPr>
            <p:ph idx="1"/>
          </p:nvPr>
        </p:nvSpPr>
        <p:spPr/>
        <p:txBody>
          <a:bodyPr rtlCol="0">
            <a:normAutofit/>
          </a:bodyPr>
          <a:lstStyle/>
          <a:p>
            <a:pPr marL="182880" indent="-182880">
              <a:spcAft>
                <a:spcPts val="0"/>
              </a:spcAft>
              <a:buFont typeface="Arial" pitchFamily="34" charset="0"/>
              <a:buChar char="•"/>
              <a:defRPr/>
            </a:pPr>
            <a:r>
              <a:rPr lang="en-GB" altLang="en-US" dirty="0"/>
              <a:t>Example: (Cassandra column family--timestamps removed for simplicity)</a:t>
            </a:r>
          </a:p>
          <a:p>
            <a:pPr marL="0" indent="0">
              <a:spcAft>
                <a:spcPts val="0"/>
              </a:spcAft>
              <a:buNone/>
              <a:defRPr/>
            </a:pPr>
            <a:r>
              <a:rPr lang="en-GB" altLang="en-US" sz="1800" dirty="0" err="1"/>
              <a:t>UserProfile</a:t>
            </a:r>
            <a:r>
              <a:rPr lang="en-GB" altLang="en-US" sz="1800" dirty="0"/>
              <a:t> = {</a:t>
            </a:r>
          </a:p>
          <a:p>
            <a:pPr marL="393700" indent="0">
              <a:spcAft>
                <a:spcPts val="0"/>
              </a:spcAft>
              <a:buNone/>
              <a:defRPr/>
            </a:pPr>
            <a:r>
              <a:rPr lang="en-GB" altLang="en-US" sz="1800" dirty="0"/>
              <a:t> Cassandra = { </a:t>
            </a:r>
            <a:r>
              <a:rPr lang="en-GB" altLang="en-US" sz="1800" dirty="0" err="1"/>
              <a:t>emailAddress</a:t>
            </a:r>
            <a:r>
              <a:rPr lang="en-GB" altLang="en-US" sz="1800" dirty="0"/>
              <a:t>:”casandra@apache.org” , age:”20”}</a:t>
            </a:r>
          </a:p>
          <a:p>
            <a:pPr marL="0" indent="457200">
              <a:spcAft>
                <a:spcPts val="0"/>
              </a:spcAft>
              <a:buNone/>
              <a:defRPr/>
            </a:pPr>
            <a:r>
              <a:rPr lang="en-GB" altLang="en-US" sz="1800" dirty="0" err="1"/>
              <a:t>TerryCho</a:t>
            </a:r>
            <a:r>
              <a:rPr lang="en-GB" altLang="en-US" sz="1800" dirty="0"/>
              <a:t> = { </a:t>
            </a:r>
            <a:r>
              <a:rPr lang="en-GB" altLang="en-US" sz="1800" dirty="0" err="1"/>
              <a:t>emailAddress</a:t>
            </a:r>
            <a:r>
              <a:rPr lang="en-GB" altLang="en-US" sz="1800" dirty="0"/>
              <a:t>:”terry.cho@apache.org” , </a:t>
            </a:r>
            <a:r>
              <a:rPr lang="en-GB" altLang="en-US" sz="1800" dirty="0" err="1"/>
              <a:t>gender:”male</a:t>
            </a:r>
            <a:r>
              <a:rPr lang="en-GB" altLang="en-US" sz="1800" dirty="0"/>
              <a:t>”}</a:t>
            </a:r>
          </a:p>
          <a:p>
            <a:pPr marL="1260475" indent="-803275">
              <a:spcAft>
                <a:spcPts val="0"/>
              </a:spcAft>
              <a:buNone/>
              <a:defRPr/>
            </a:pPr>
            <a:r>
              <a:rPr lang="en-GB" altLang="en-US" sz="1800" dirty="0" err="1"/>
              <a:t>Cath</a:t>
            </a:r>
            <a:r>
              <a:rPr lang="en-GB" altLang="en-US" sz="1800" dirty="0"/>
              <a:t> = { </a:t>
            </a:r>
            <a:r>
              <a:rPr lang="en-GB" altLang="en-US" sz="1800" dirty="0" err="1"/>
              <a:t>emailAddress</a:t>
            </a:r>
            <a:r>
              <a:rPr lang="en-GB" altLang="en-US" sz="1800" dirty="0"/>
              <a:t>:”cath@apache.org” , age:”20”,gender:”female”,address:”Seoul”}</a:t>
            </a:r>
          </a:p>
          <a:p>
            <a:pPr marL="0" indent="0">
              <a:spcAft>
                <a:spcPts val="0"/>
              </a:spcAft>
              <a:buNone/>
              <a:defRPr/>
            </a:pPr>
            <a:r>
              <a:rPr lang="en-GB" altLang="en-US" sz="1800"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at Netflix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648" y="1866949"/>
            <a:ext cx="6735503" cy="4346005"/>
          </a:xfrm>
          <a:prstGeom prst="rect">
            <a:avLst/>
          </a:prstGeom>
        </p:spPr>
      </p:pic>
      <p:sp>
        <p:nvSpPr>
          <p:cNvPr id="5" name="TextBox 4"/>
          <p:cNvSpPr txBox="1"/>
          <p:nvPr/>
        </p:nvSpPr>
        <p:spPr>
          <a:xfrm>
            <a:off x="2136648" y="6488668"/>
            <a:ext cx="7842660" cy="369332"/>
          </a:xfrm>
          <a:prstGeom prst="rect">
            <a:avLst/>
          </a:prstGeom>
          <a:noFill/>
        </p:spPr>
        <p:txBody>
          <a:bodyPr wrap="none" rtlCol="0">
            <a:spAutoFit/>
          </a:bodyPr>
          <a:lstStyle/>
          <a:p>
            <a:r>
              <a:rPr lang="en-US" dirty="0"/>
              <a:t>http://techblog.netflix.com/2011/11/benchmarking-cassandra-scalability-on.html</a:t>
            </a:r>
          </a:p>
        </p:txBody>
      </p:sp>
    </p:spTree>
    <p:extLst>
      <p:ext uri="{BB962C8B-B14F-4D97-AF65-F5344CB8AC3E}">
        <p14:creationId xmlns:p14="http://schemas.microsoft.com/office/powerpoint/2010/main" val="136752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1764BE-54D0-F34E-9D74-4BF682BCA57E}" type="slidenum">
              <a:rPr lang="en-US" altLang="en-US">
                <a:solidFill>
                  <a:srgbClr val="FFFFFF"/>
                </a:solidFill>
              </a:rPr>
              <a:pPr eaLnBrk="1" hangingPunct="1"/>
              <a:t>42</a:t>
            </a:fld>
            <a:endParaRPr lang="en-US" altLang="en-US">
              <a:solidFill>
                <a:srgbClr val="FFFFFF"/>
              </a:solidFill>
            </a:endParaRPr>
          </a:p>
        </p:txBody>
      </p:sp>
      <p:sp>
        <p:nvSpPr>
          <p:cNvPr id="30725" name="Nadpis 1"/>
          <p:cNvSpPr>
            <a:spLocks noGrp="1"/>
          </p:cNvSpPr>
          <p:nvPr>
            <p:ph type="title"/>
          </p:nvPr>
        </p:nvSpPr>
        <p:spPr/>
        <p:txBody>
          <a:bodyPr/>
          <a:lstStyle/>
          <a:p>
            <a:pPr>
              <a:defRPr/>
            </a:pPr>
            <a:r>
              <a:rPr lang="en-GB" altLang="en-US" dirty="0"/>
              <a:t>Column-based</a:t>
            </a:r>
          </a:p>
        </p:txBody>
      </p:sp>
      <p:graphicFrame>
        <p:nvGraphicFramePr>
          <p:cNvPr id="6" name="Group 47"/>
          <p:cNvGraphicFramePr>
            <a:graphicFrameLocks noGrp="1"/>
          </p:cNvGraphicFramePr>
          <p:nvPr>
            <p:extLst>
              <p:ext uri="{D42A27DB-BD31-4B8C-83A1-F6EECF244321}">
                <p14:modId xmlns:p14="http://schemas.microsoft.com/office/powerpoint/2010/main" val="2390752132"/>
              </p:ext>
            </p:extLst>
          </p:nvPr>
        </p:nvGraphicFramePr>
        <p:xfrm>
          <a:off x="1470455" y="1908603"/>
          <a:ext cx="9086016" cy="4357330"/>
        </p:xfrm>
        <a:graphic>
          <a:graphicData uri="http://schemas.openxmlformats.org/drawingml/2006/table">
            <a:tbl>
              <a:tblPr>
                <a:tableStyleId>{3C2FFA5D-87B4-456A-9821-1D502468CF0F}</a:tableStyleId>
              </a:tblPr>
              <a:tblGrid>
                <a:gridCol w="1419197">
                  <a:extLst>
                    <a:ext uri="{9D8B030D-6E8A-4147-A177-3AD203B41FA5}">
                      <a16:colId xmlns:a16="http://schemas.microsoft.com/office/drawing/2014/main" val="20000"/>
                    </a:ext>
                  </a:extLst>
                </a:gridCol>
                <a:gridCol w="1314648">
                  <a:extLst>
                    <a:ext uri="{9D8B030D-6E8A-4147-A177-3AD203B41FA5}">
                      <a16:colId xmlns:a16="http://schemas.microsoft.com/office/drawing/2014/main" val="20002"/>
                    </a:ext>
                  </a:extLst>
                </a:gridCol>
                <a:gridCol w="2658291">
                  <a:extLst>
                    <a:ext uri="{9D8B030D-6E8A-4147-A177-3AD203B41FA5}">
                      <a16:colId xmlns:a16="http://schemas.microsoft.com/office/drawing/2014/main" val="20003"/>
                    </a:ext>
                  </a:extLst>
                </a:gridCol>
                <a:gridCol w="3693880">
                  <a:extLst>
                    <a:ext uri="{9D8B030D-6E8A-4147-A177-3AD203B41FA5}">
                      <a16:colId xmlns:a16="http://schemas.microsoft.com/office/drawing/2014/main" val="3244759617"/>
                    </a:ext>
                  </a:extLst>
                </a:gridCol>
              </a:tblGrid>
              <a:tr h="243374">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a:ln>
                            <a:noFill/>
                          </a:ln>
                          <a:solidFill>
                            <a:srgbClr val="000000"/>
                          </a:solidFill>
                          <a:effectLst/>
                        </a:rPr>
                        <a:t>Name</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p>
                      <a:r>
                        <a:rPr kumimoji="0" lang="en-US" altLang="x-none" sz="1600" b="1" u="none" strike="noStrike" cap="none" normalizeH="0" baseline="0" dirty="0">
                          <a:ln>
                            <a:noFill/>
                          </a:ln>
                          <a:solidFill>
                            <a:srgbClr val="000000"/>
                          </a:solidFill>
                          <a:effectLst/>
                        </a:rPr>
                        <a:t>Producer</a:t>
                      </a:r>
                      <a:endParaRPr lang="en-US" dirty="0"/>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a:ln>
                            <a:noFill/>
                          </a:ln>
                          <a:solidFill>
                            <a:srgbClr val="000000"/>
                          </a:solidFill>
                          <a:effectLst/>
                        </a:rPr>
                        <a:t>Data model</a:t>
                      </a:r>
                      <a:endParaRPr kumimoji="0" lang="cs-CZ" altLang="x-none" sz="1600" b="1" i="0" u="none" strike="noStrike" cap="none" normalizeH="0" baseline="0">
                        <a:ln>
                          <a:noFill/>
                        </a:ln>
                        <a:solidFill>
                          <a:srgbClr val="000000"/>
                        </a:solidFill>
                        <a:effectLst/>
                        <a:latin typeface="Arial" charset="0"/>
                        <a:ea typeface="Arial" charset="0"/>
                        <a:cs typeface="Arial" charset="0"/>
                      </a:endParaRPr>
                    </a:p>
                  </a:txBody>
                  <a:tcPr marL="68580" marR="68580" marT="0" marB="0" horzOverflow="overflow"/>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altLang="x-none" sz="1600" b="1" u="none" strike="noStrike" cap="none" normalizeH="0" baseline="0" dirty="0">
                          <a:ln>
                            <a:noFill/>
                          </a:ln>
                          <a:solidFill>
                            <a:srgbClr val="000000"/>
                          </a:solidFill>
                          <a:effectLst/>
                        </a:rPr>
                        <a:t>Querying</a:t>
                      </a:r>
                      <a:endParaRPr kumimoji="0" lang="cs-CZ" altLang="x-none" sz="1600" b="1" i="0" u="none" strike="noStrike" cap="none" normalizeH="0" baseline="0" dirty="0">
                        <a:ln>
                          <a:noFill/>
                        </a:ln>
                        <a:solidFill>
                          <a:srgbClr val="000000"/>
                        </a:solidFill>
                        <a:effectLst/>
                        <a:latin typeface="Arial" charset="0"/>
                        <a:ea typeface="Arial" charset="0"/>
                        <a:cs typeface="Arial" charset="0"/>
                      </a:endParaRPr>
                    </a:p>
                  </a:txBody>
                  <a:tcPr marL="68580" marR="68580" marT="0" marB="0" horzOverflow="overflow"/>
                </a:tc>
                <a:extLst>
                  <a:ext uri="{0D108BD9-81ED-4DB2-BD59-A6C34878D82A}">
                    <a16:rowId xmlns:a16="http://schemas.microsoft.com/office/drawing/2014/main" val="10000"/>
                  </a:ext>
                </a:extLst>
              </a:tr>
              <a:tr h="287652">
                <a:tc gridSpan="4">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hMerge="1">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63923">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BigTable </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Google</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set of couples (key, {value})</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selection (by combination of row, column, and time stamp ranges)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2"/>
                  </a:ext>
                </a:extLst>
              </a:tr>
              <a:tr h="462651">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HBase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Apache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groups of columns (a </a:t>
                      </a:r>
                      <a:r>
                        <a:rPr kumimoji="0" lang="en-US" altLang="x-none" sz="1600" b="0" u="none" strike="noStrike" cap="none" normalizeH="0" baseline="0" dirty="0" err="1">
                          <a:ln>
                            <a:noFill/>
                          </a:ln>
                          <a:solidFill>
                            <a:srgbClr val="000000"/>
                          </a:solidFill>
                          <a:effectLst/>
                        </a:rPr>
                        <a:t>BigTable</a:t>
                      </a:r>
                      <a:r>
                        <a:rPr kumimoji="0" lang="en-US" altLang="x-none" sz="1600" b="0" u="none" strike="noStrike" cap="none" normalizeH="0" baseline="0" dirty="0">
                          <a:ln>
                            <a:noFill/>
                          </a:ln>
                          <a:solidFill>
                            <a:srgbClr val="000000"/>
                          </a:solidFill>
                          <a:effectLst/>
                        </a:rPr>
                        <a:t> clone)</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JRUBY IRB-based shell (similar to SQL)</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3"/>
                  </a:ext>
                </a:extLst>
              </a:tr>
              <a:tr h="442615">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Hypertable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Hypertable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like BigTable</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HQL (Hypertext Query Language) </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4"/>
                  </a:ext>
                </a:extLst>
              </a:tr>
              <a:tr h="885231">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CASSANDRA</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Apache (originally Facebook)</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columns, groups of columns corresponding to a key (supercolumns)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simple selections on key, range queries, column or columns ranges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5"/>
                  </a:ext>
                </a:extLst>
              </a:tr>
              <a:tr h="1327847">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PNUTS</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Yahoo</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lvl1pPr eaLnBrk="0" hangingPunct="0">
                        <a:spcBef>
                          <a:spcPct val="20000"/>
                        </a:spcBef>
                        <a:buClr>
                          <a:schemeClr val="accent1"/>
                        </a:buClr>
                        <a:buSzPct val="85000"/>
                        <a:buFont typeface="Arial" charset="0"/>
                        <a:defRPr sz="2000">
                          <a:solidFill>
                            <a:schemeClr val="tx1"/>
                          </a:solidFill>
                          <a:latin typeface="Arial" charset="0"/>
                        </a:defRPr>
                      </a:lvl1pPr>
                      <a:lvl2pPr marL="742950" indent="-285750" eaLnBrk="0" hangingPunct="0">
                        <a:spcBef>
                          <a:spcPct val="20000"/>
                        </a:spcBef>
                        <a:buClr>
                          <a:schemeClr val="accent1"/>
                        </a:buClr>
                        <a:buSzPct val="85000"/>
                        <a:buFont typeface="Arial" charset="0"/>
                        <a:defRPr>
                          <a:solidFill>
                            <a:schemeClr val="tx1"/>
                          </a:solidFill>
                          <a:latin typeface="Arial" charset="0"/>
                        </a:defRPr>
                      </a:lvl2pPr>
                      <a:lvl3pPr marL="1143000" indent="-228600" eaLnBrk="0" hangingPunct="0">
                        <a:spcBef>
                          <a:spcPct val="20000"/>
                        </a:spcBef>
                        <a:buClr>
                          <a:schemeClr val="accent1"/>
                        </a:buClr>
                        <a:buSzPct val="90000"/>
                        <a:buFont typeface="Arial" charset="0"/>
                        <a:defRPr sz="1600">
                          <a:solidFill>
                            <a:schemeClr val="tx1"/>
                          </a:solidFill>
                          <a:latin typeface="Arial" charset="0"/>
                        </a:defRPr>
                      </a:lvl3pPr>
                      <a:lvl4pPr marL="1600200" indent="-228600" eaLnBrk="0" hangingPunct="0">
                        <a:spcBef>
                          <a:spcPct val="20000"/>
                        </a:spcBef>
                        <a:buClr>
                          <a:schemeClr val="accent1"/>
                        </a:buClr>
                        <a:buFont typeface="Arial" charset="0"/>
                        <a:defRPr sz="1400">
                          <a:solidFill>
                            <a:schemeClr val="tx1"/>
                          </a:solidFill>
                          <a:latin typeface="Arial" charset="0"/>
                        </a:defRPr>
                      </a:lvl4pPr>
                      <a:lvl5pPr marL="2057400" indent="-228600" eaLnBrk="0" hangingPunct="0">
                        <a:spcBef>
                          <a:spcPct val="20000"/>
                        </a:spcBef>
                        <a:buClr>
                          <a:schemeClr val="accent1"/>
                        </a:buClr>
                        <a:buSzPct val="100000"/>
                        <a:buFont typeface="Arial" charset="0"/>
                        <a:defRPr sz="12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a:ln>
                            <a:noFill/>
                          </a:ln>
                          <a:solidFill>
                            <a:srgbClr val="000000"/>
                          </a:solidFill>
                          <a:effectLst/>
                        </a:rPr>
                        <a:t>(hashed or ordered) tables, typed arrays, flexible schema</a:t>
                      </a:r>
                      <a:endParaRPr kumimoji="0" lang="cs-CZ" altLang="x-none" sz="1600" b="0" i="0" u="none" strike="noStrike" cap="none" normalizeH="0" baseline="0">
                        <a:ln>
                          <a:noFill/>
                        </a:ln>
                        <a:solidFill>
                          <a:srgbClr val="000000"/>
                        </a:solidFill>
                        <a:effectLst/>
                        <a:latin typeface="Times New Roman" charset="0"/>
                        <a:ea typeface="Times New Roman" charset="0"/>
                        <a:cs typeface="Times New Roman" charset="0"/>
                      </a:endParaRPr>
                    </a:p>
                  </a:txBody>
                  <a:tcPr marL="68580" marR="68580" marT="0" marB="0" horzOverflow="overflow"/>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altLang="x-none" sz="1600" b="0" u="none" strike="noStrike" cap="none" normalizeH="0" baseline="0" dirty="0">
                          <a:ln>
                            <a:noFill/>
                          </a:ln>
                          <a:solidFill>
                            <a:srgbClr val="000000"/>
                          </a:solidFill>
                          <a:effectLst/>
                        </a:rPr>
                        <a:t>selection and projection from a single table (retrieve an arbitrary single record by primary key, range queries, complex predicates, ordering, top-k)</a:t>
                      </a:r>
                      <a:endParaRPr kumimoji="0" lang="cs-CZ" altLang="x-none" sz="1600" b="0" i="0" u="none" strike="noStrike" cap="none" normalizeH="0" baseline="0" dirty="0">
                        <a:ln>
                          <a:noFill/>
                        </a:ln>
                        <a:solidFill>
                          <a:srgbClr val="000000"/>
                        </a:solidFill>
                        <a:effectLst/>
                        <a:latin typeface="Times New Roman" charset="0"/>
                        <a:ea typeface="Times New Roman" charset="0"/>
                        <a:cs typeface="Times New Roman" charset="0"/>
                      </a:endParaRPr>
                    </a:p>
                  </a:txBody>
                  <a:tcPr marL="68580" marR="68580" marT="0" marB="0" horzOverflow="overflow"/>
                </a:tc>
                <a:extLst>
                  <a:ext uri="{0D108BD9-81ED-4DB2-BD59-A6C34878D82A}">
                    <a16:rowId xmlns:a16="http://schemas.microsoft.com/office/drawing/2014/main" val="10006"/>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265DA10-8FB5-0642-8A55-D22007E42639}" type="slidenum">
              <a:rPr lang="en-US" altLang="en-US">
                <a:solidFill>
                  <a:srgbClr val="FFFFFF"/>
                </a:solidFill>
              </a:rPr>
              <a:pPr eaLnBrk="1" hangingPunct="1"/>
              <a:t>43</a:t>
            </a:fld>
            <a:endParaRPr lang="en-US" altLang="en-US">
              <a:solidFill>
                <a:srgbClr val="FFFFFF"/>
              </a:solidFill>
            </a:endParaRPr>
          </a:p>
        </p:txBody>
      </p:sp>
      <p:sp>
        <p:nvSpPr>
          <p:cNvPr id="30725" name="Nadpis 1"/>
          <p:cNvSpPr>
            <a:spLocks noGrp="1"/>
          </p:cNvSpPr>
          <p:nvPr>
            <p:ph type="title"/>
          </p:nvPr>
        </p:nvSpPr>
        <p:spPr/>
        <p:txBody>
          <a:bodyPr/>
          <a:lstStyle/>
          <a:p>
            <a:pPr>
              <a:defRPr/>
            </a:pPr>
            <a:r>
              <a:rPr lang="en-GB" altLang="en-US" dirty="0"/>
              <a:t>Graph-based</a:t>
            </a:r>
          </a:p>
        </p:txBody>
      </p:sp>
      <p:sp>
        <p:nvSpPr>
          <p:cNvPr id="48132" name="Zástupný symbol pro obsah 2"/>
          <p:cNvSpPr>
            <a:spLocks noGrp="1"/>
          </p:cNvSpPr>
          <p:nvPr>
            <p:ph idx="1"/>
          </p:nvPr>
        </p:nvSpPr>
        <p:spPr/>
        <p:txBody>
          <a:bodyPr>
            <a:normAutofit fontScale="92500" lnSpcReduction="20000"/>
          </a:bodyPr>
          <a:lstStyle/>
          <a:p>
            <a:pPr eaLnBrk="1" hangingPunct="1"/>
            <a:r>
              <a:rPr lang="en-US" altLang="en-US" dirty="0"/>
              <a:t>Focus on modeling the structure of data (</a:t>
            </a:r>
            <a:r>
              <a:rPr lang="en-US" altLang="en-US" i="1" dirty="0"/>
              <a:t>interconnectivity</a:t>
            </a:r>
            <a:r>
              <a:rPr lang="en-US" altLang="en-US" dirty="0"/>
              <a:t>)</a:t>
            </a:r>
          </a:p>
          <a:p>
            <a:pPr eaLnBrk="1" hangingPunct="1"/>
            <a:r>
              <a:rPr lang="en-US" altLang="en-US" dirty="0"/>
              <a:t>Scales to the complexity of data</a:t>
            </a:r>
          </a:p>
          <a:p>
            <a:pPr eaLnBrk="1" hangingPunct="1"/>
            <a:r>
              <a:rPr lang="en-US" altLang="en-US" dirty="0"/>
              <a:t>Inspired by mathematical Graph Theory (G=(E,V)) </a:t>
            </a:r>
          </a:p>
          <a:p>
            <a:pPr eaLnBrk="1" hangingPunct="1"/>
            <a:r>
              <a:rPr lang="en-US" altLang="en-US" dirty="0"/>
              <a:t>Data model: </a:t>
            </a:r>
          </a:p>
          <a:p>
            <a:pPr lvl="1" eaLnBrk="1" hangingPunct="1"/>
            <a:r>
              <a:rPr lang="en-US" altLang="en-US" dirty="0"/>
              <a:t>(Property Graph) nodes and edges</a:t>
            </a:r>
          </a:p>
          <a:p>
            <a:pPr lvl="2" eaLnBrk="1" hangingPunct="1"/>
            <a:r>
              <a:rPr lang="en-US" altLang="en-US" dirty="0"/>
              <a:t>Nodes may have properties  (including ID)</a:t>
            </a:r>
          </a:p>
          <a:p>
            <a:pPr lvl="2" eaLnBrk="1" hangingPunct="1"/>
            <a:r>
              <a:rPr lang="en-US" altLang="en-US" dirty="0"/>
              <a:t>Edges may have labels or roles</a:t>
            </a:r>
          </a:p>
          <a:p>
            <a:pPr lvl="1" eaLnBrk="1" hangingPunct="1"/>
            <a:r>
              <a:rPr lang="en-US" altLang="en-US" dirty="0"/>
              <a:t>Key-value pairs on both</a:t>
            </a:r>
          </a:p>
          <a:p>
            <a:pPr eaLnBrk="1" hangingPunct="1"/>
            <a:r>
              <a:rPr lang="en-US" altLang="en-US" dirty="0"/>
              <a:t>Interfaces and query languages vary</a:t>
            </a:r>
          </a:p>
          <a:p>
            <a:pPr eaLnBrk="1" hangingPunct="1"/>
            <a:r>
              <a:rPr lang="en-US" altLang="en-US" i="1" dirty="0"/>
              <a:t>Single-step</a:t>
            </a:r>
            <a:r>
              <a:rPr lang="en-US" altLang="en-US" dirty="0"/>
              <a:t> vs </a:t>
            </a:r>
            <a:r>
              <a:rPr lang="en-US" altLang="en-US" i="1" dirty="0"/>
              <a:t>path expressions </a:t>
            </a:r>
            <a:r>
              <a:rPr lang="en-US" altLang="en-US" dirty="0"/>
              <a:t>vs </a:t>
            </a:r>
            <a:r>
              <a:rPr lang="en-US" altLang="en-US" i="1" dirty="0"/>
              <a:t>full recursion</a:t>
            </a:r>
          </a:p>
          <a:p>
            <a:pPr eaLnBrk="1" hangingPunct="1"/>
            <a:r>
              <a:rPr lang="en-US" altLang="en-US" dirty="0"/>
              <a:t>Example:</a:t>
            </a:r>
          </a:p>
          <a:p>
            <a:pPr lvl="1" eaLnBrk="1" hangingPunct="1"/>
            <a:r>
              <a:rPr lang="en-US" altLang="en-US" dirty="0"/>
              <a:t>Neo4j, </a:t>
            </a:r>
            <a:r>
              <a:rPr lang="en-US" altLang="en-US" dirty="0" err="1"/>
              <a:t>OrientDB</a:t>
            </a:r>
            <a:r>
              <a:rPr lang="en-US" altLang="en-US" dirty="0"/>
              <a:t>, </a:t>
            </a:r>
            <a:r>
              <a:rPr lang="en-US" altLang="en-US" dirty="0" err="1"/>
              <a:t>FlockDB</a:t>
            </a:r>
            <a:r>
              <a:rPr lang="en-US" altLang="en-US" dirty="0"/>
              <a:t>, Pregel, </a:t>
            </a:r>
            <a:r>
              <a:rPr lang="en-US" altLang="en-US" dirty="0" err="1"/>
              <a:t>InfoGrid</a:t>
            </a:r>
            <a:r>
              <a:rPr lang="en-US" altLang="en-US" dirty="0"/>
              <a:t> …</a:t>
            </a:r>
          </a:p>
        </p:txBody>
      </p:sp>
      <p:pic>
        <p:nvPicPr>
          <p:cNvPr id="9218" name="Picture 2" descr="Graph databases, Why are they important | by Benny Ogidan | The Andela Way  | Medium">
            <a:extLst>
              <a:ext uri="{FF2B5EF4-FFF2-40B4-BE49-F238E27FC236}">
                <a16:creationId xmlns:a16="http://schemas.microsoft.com/office/drawing/2014/main" id="{ABC6A117-73E5-3048-8F8D-01A735AB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188" y="2273278"/>
            <a:ext cx="4826884" cy="35958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a:t>
            </a:r>
          </a:p>
        </p:txBody>
      </p:sp>
      <p:sp>
        <p:nvSpPr>
          <p:cNvPr id="3" name="Content Placeholder 2"/>
          <p:cNvSpPr>
            <a:spLocks noGrp="1"/>
          </p:cNvSpPr>
          <p:nvPr>
            <p:ph sz="quarter" idx="1"/>
          </p:nvPr>
        </p:nvSpPr>
        <p:spPr/>
        <p:txBody>
          <a:bodyPr/>
          <a:lstStyle/>
          <a:p>
            <a:r>
              <a:rPr lang="en-US" dirty="0"/>
              <a:t>Nodes, Relationship.</a:t>
            </a:r>
          </a:p>
          <a:p>
            <a:r>
              <a:rPr lang="en-US" dirty="0"/>
              <a:t>Traversals.</a:t>
            </a:r>
          </a:p>
          <a:p>
            <a:r>
              <a:rPr lang="en-US" dirty="0"/>
              <a:t>HTTP/REST.</a:t>
            </a:r>
          </a:p>
          <a:p>
            <a:r>
              <a:rPr lang="en-US" dirty="0"/>
              <a:t>ACID.</a:t>
            </a:r>
          </a:p>
          <a:p>
            <a:r>
              <a:rPr lang="en-US" dirty="0"/>
              <a:t>Web Admin.</a:t>
            </a:r>
          </a:p>
          <a:p>
            <a:r>
              <a:rPr lang="en-US" dirty="0"/>
              <a:t>Not too much support for languages.</a:t>
            </a:r>
          </a:p>
          <a:p>
            <a:r>
              <a:rPr lang="en-US" dirty="0"/>
              <a:t>Has transactions.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179" y="2072760"/>
            <a:ext cx="3874971" cy="2712480"/>
          </a:xfrm>
          <a:prstGeom prst="rect">
            <a:avLst/>
          </a:prstGeom>
        </p:spPr>
      </p:pic>
    </p:spTree>
    <p:extLst>
      <p:ext uri="{BB962C8B-B14F-4D97-AF65-F5344CB8AC3E}">
        <p14:creationId xmlns:p14="http://schemas.microsoft.com/office/powerpoint/2010/main" val="1035295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EFC54-9681-1E43-955E-319D27BA4BCB}"/>
              </a:ext>
            </a:extLst>
          </p:cNvPr>
          <p:cNvPicPr>
            <a:picLocks noChangeAspect="1"/>
          </p:cNvPicPr>
          <p:nvPr/>
        </p:nvPicPr>
        <p:blipFill>
          <a:blip r:embed="rId2"/>
          <a:stretch>
            <a:fillRect/>
          </a:stretch>
        </p:blipFill>
        <p:spPr>
          <a:xfrm>
            <a:off x="2756006" y="199454"/>
            <a:ext cx="6679988" cy="6102492"/>
          </a:xfrm>
          <a:prstGeom prst="rect">
            <a:avLst/>
          </a:prstGeom>
        </p:spPr>
      </p:pic>
    </p:spTree>
    <p:extLst>
      <p:ext uri="{BB962C8B-B14F-4D97-AF65-F5344CB8AC3E}">
        <p14:creationId xmlns:p14="http://schemas.microsoft.com/office/powerpoint/2010/main" val="2089289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B60386-3D8E-474C-A314-E48EC27BDD65}"/>
              </a:ext>
            </a:extLst>
          </p:cNvPr>
          <p:cNvPicPr>
            <a:picLocks noChangeAspect="1"/>
          </p:cNvPicPr>
          <p:nvPr/>
        </p:nvPicPr>
        <p:blipFill>
          <a:blip r:embed="rId2"/>
          <a:stretch>
            <a:fillRect/>
          </a:stretch>
        </p:blipFill>
        <p:spPr>
          <a:xfrm>
            <a:off x="1173892" y="729151"/>
            <a:ext cx="9700054" cy="5320623"/>
          </a:xfrm>
          <a:prstGeom prst="rect">
            <a:avLst/>
          </a:prstGeom>
        </p:spPr>
      </p:pic>
    </p:spTree>
    <p:extLst>
      <p:ext uri="{BB962C8B-B14F-4D97-AF65-F5344CB8AC3E}">
        <p14:creationId xmlns:p14="http://schemas.microsoft.com/office/powerpoint/2010/main" val="3565091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A9E09BA-E961-CE40-A9EE-FFBBBE201F7F}" type="slidenum">
              <a:rPr lang="en-US" altLang="en-US">
                <a:solidFill>
                  <a:srgbClr val="FFFFFF"/>
                </a:solidFill>
              </a:rPr>
              <a:pPr eaLnBrk="1" hangingPunct="1"/>
              <a:t>47</a:t>
            </a:fld>
            <a:endParaRPr lang="en-US" altLang="en-US">
              <a:solidFill>
                <a:srgbClr val="FFFFFF"/>
              </a:solidFill>
            </a:endParaRPr>
          </a:p>
        </p:txBody>
      </p:sp>
      <p:sp>
        <p:nvSpPr>
          <p:cNvPr id="37893" name="Nadpis 1"/>
          <p:cNvSpPr>
            <a:spLocks noGrp="1"/>
          </p:cNvSpPr>
          <p:nvPr>
            <p:ph type="title"/>
          </p:nvPr>
        </p:nvSpPr>
        <p:spPr/>
        <p:txBody>
          <a:bodyPr/>
          <a:lstStyle/>
          <a:p>
            <a:pPr>
              <a:defRPr/>
            </a:pPr>
            <a:r>
              <a:rPr lang="en-GB" altLang="en-US" dirty="0"/>
              <a:t>Conclusion</a:t>
            </a:r>
          </a:p>
        </p:txBody>
      </p:sp>
      <p:sp>
        <p:nvSpPr>
          <p:cNvPr id="49156" name="Zástupný symbol pro obsah 2"/>
          <p:cNvSpPr>
            <a:spLocks noGrp="1"/>
          </p:cNvSpPr>
          <p:nvPr>
            <p:ph idx="1"/>
          </p:nvPr>
        </p:nvSpPr>
        <p:spPr/>
        <p:txBody>
          <a:bodyPr>
            <a:normAutofit lnSpcReduction="10000"/>
          </a:bodyPr>
          <a:lstStyle/>
          <a:p>
            <a:pPr eaLnBrk="1" hangingPunct="1"/>
            <a:r>
              <a:rPr lang="en-US" altLang="en-US" sz="2600" dirty="0"/>
              <a:t>NOSQL database cover only a part of data-intensive cloud applications (</a:t>
            </a:r>
            <a:r>
              <a:rPr lang="cs-CZ" altLang="en-US" sz="2600" dirty="0" err="1"/>
              <a:t>mainly</a:t>
            </a:r>
            <a:r>
              <a:rPr lang="en-US" altLang="en-US" sz="2600" dirty="0"/>
              <a:t> Web </a:t>
            </a:r>
            <a:r>
              <a:rPr lang="cs-CZ" altLang="en-US" sz="2600" dirty="0" err="1"/>
              <a:t>applications</a:t>
            </a:r>
            <a:r>
              <a:rPr lang="en-US" altLang="en-US" sz="2600" dirty="0"/>
              <a:t>)</a:t>
            </a:r>
          </a:p>
          <a:p>
            <a:pPr eaLnBrk="1" hangingPunct="1"/>
            <a:r>
              <a:rPr lang="en-US" altLang="en-US" sz="2600" dirty="0"/>
              <a:t>Problems with cloud computing:</a:t>
            </a:r>
          </a:p>
          <a:p>
            <a:pPr lvl="1" eaLnBrk="1" hangingPunct="1"/>
            <a:r>
              <a:rPr lang="en-US" altLang="en-US" sz="2200" dirty="0"/>
              <a:t>SaaS (</a:t>
            </a:r>
            <a:r>
              <a:rPr lang="en-US" altLang="en-US" sz="2200" b="1" dirty="0"/>
              <a:t>S</a:t>
            </a:r>
            <a:r>
              <a:rPr lang="en-US" altLang="en-US" sz="2200" dirty="0"/>
              <a:t>oftware </a:t>
            </a:r>
            <a:r>
              <a:rPr lang="en-US" altLang="en-US" sz="2200" b="1" dirty="0"/>
              <a:t>a</a:t>
            </a:r>
            <a:r>
              <a:rPr lang="en-US" altLang="en-US" sz="2200" dirty="0"/>
              <a:t>s </a:t>
            </a:r>
            <a:r>
              <a:rPr lang="en-US" altLang="en-US" sz="2200" b="1" dirty="0"/>
              <a:t>a</a:t>
            </a:r>
            <a:r>
              <a:rPr lang="en-US" altLang="en-US" sz="2200" dirty="0"/>
              <a:t> </a:t>
            </a:r>
            <a:r>
              <a:rPr lang="en-US" altLang="en-US" sz="2200" b="1" dirty="0"/>
              <a:t>S</a:t>
            </a:r>
            <a:r>
              <a:rPr lang="en-US" altLang="en-US" sz="2200" dirty="0"/>
              <a:t>ervice or on-demand software) applications require enterprise-level functionality, including ACID transactions, security, and other features associated with commercial RDBMS technology, i.e. NoSQL should not be the only option in the cloud</a:t>
            </a:r>
            <a:endParaRPr lang="cs-CZ" altLang="en-US" sz="2200" dirty="0"/>
          </a:p>
          <a:p>
            <a:pPr lvl="1" eaLnBrk="1" hangingPunct="1"/>
            <a:r>
              <a:rPr lang="en-US" altLang="en-US" sz="2400" dirty="0"/>
              <a:t>Hybrid solutions: </a:t>
            </a:r>
            <a:endParaRPr lang="cs-CZ" altLang="en-US" sz="2400" dirty="0"/>
          </a:p>
          <a:p>
            <a:pPr marL="1143000" lvl="2" indent="-228600"/>
            <a:r>
              <a:rPr lang="en-US" altLang="en-US" sz="2000" dirty="0"/>
              <a:t>Voldemort with MySQL as one of storage backend</a:t>
            </a:r>
            <a:r>
              <a:rPr lang="en-US" altLang="en-US" dirty="0"/>
              <a:t> </a:t>
            </a:r>
            <a:endParaRPr lang="cs-CZ" altLang="en-US" dirty="0"/>
          </a:p>
          <a:p>
            <a:pPr marL="1143000" lvl="2" indent="-228600"/>
            <a:r>
              <a:rPr lang="en-US" altLang="en-US" sz="1800" dirty="0"/>
              <a:t>deal with NOSQL data as semi-structured data</a:t>
            </a:r>
            <a:endParaRPr lang="cs-CZ" altLang="en-US" sz="1800" dirty="0"/>
          </a:p>
          <a:p>
            <a:pPr marL="1143000" lvl="2" indent="-228600">
              <a:buNone/>
            </a:pPr>
            <a:r>
              <a:rPr lang="cs-CZ" altLang="en-US" sz="1800" dirty="0">
                <a:sym typeface="Symbol" charset="2"/>
              </a:rPr>
              <a:t>	</a:t>
            </a:r>
            <a:r>
              <a:rPr lang="en-US" altLang="en-US" sz="1800" dirty="0">
                <a:sym typeface="Symbol" charset="2"/>
              </a:rPr>
              <a:t>  </a:t>
            </a:r>
            <a:r>
              <a:rPr lang="en-US" altLang="en-US" sz="1800" dirty="0"/>
              <a:t>integrating RDBMS and NoSQL via SQL/XML</a:t>
            </a:r>
            <a:endParaRPr lang="en-US" altLang="en-US" sz="2800" dirty="0"/>
          </a:p>
          <a:p>
            <a:pPr eaLnBrk="1" hangingPunct="1"/>
            <a:endParaRPr lang="cs-CZ"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6"/>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DD84413-D790-4341-B89D-4B74C38C29C7}" type="slidenum">
              <a:rPr lang="en-US" altLang="en-US">
                <a:solidFill>
                  <a:srgbClr val="FFFFFF"/>
                </a:solidFill>
              </a:rPr>
              <a:pPr eaLnBrk="1" hangingPunct="1"/>
              <a:t>48</a:t>
            </a:fld>
            <a:endParaRPr lang="en-US" altLang="en-US">
              <a:solidFill>
                <a:srgbClr val="FFFFFF"/>
              </a:solidFill>
            </a:endParaRPr>
          </a:p>
        </p:txBody>
      </p:sp>
      <p:sp>
        <p:nvSpPr>
          <p:cNvPr id="38917" name="Rectangle 2"/>
          <p:cNvSpPr>
            <a:spLocks noGrp="1" noChangeArrowheads="1"/>
          </p:cNvSpPr>
          <p:nvPr>
            <p:ph type="title"/>
          </p:nvPr>
        </p:nvSpPr>
        <p:spPr/>
        <p:txBody>
          <a:bodyPr/>
          <a:lstStyle/>
          <a:p>
            <a:pPr>
              <a:defRPr/>
            </a:pPr>
            <a:r>
              <a:rPr lang="en-GB" altLang="en-US" dirty="0"/>
              <a:t>Conclusion</a:t>
            </a:r>
          </a:p>
        </p:txBody>
      </p:sp>
      <p:sp>
        <p:nvSpPr>
          <p:cNvPr id="50180" name="Rectangle 3"/>
          <p:cNvSpPr>
            <a:spLocks noGrp="1" noChangeArrowheads="1"/>
          </p:cNvSpPr>
          <p:nvPr>
            <p:ph type="body" idx="1"/>
          </p:nvPr>
        </p:nvSpPr>
        <p:spPr/>
        <p:txBody>
          <a:bodyPr/>
          <a:lstStyle/>
          <a:p>
            <a:pPr eaLnBrk="1" hangingPunct="1">
              <a:lnSpc>
                <a:spcPct val="90000"/>
              </a:lnSpc>
            </a:pPr>
            <a:r>
              <a:rPr lang="en-GB" altLang="ko-KR" sz="2600">
                <a:ea typeface="Gulim" charset="-127"/>
              </a:rPr>
              <a:t>next generation of highly scalable and elastic RDBMS: </a:t>
            </a:r>
            <a:r>
              <a:rPr lang="en-GB" altLang="ko-KR" sz="2600" i="1">
                <a:ea typeface="Gulim" charset="-127"/>
              </a:rPr>
              <a:t>NewSQL databases </a:t>
            </a:r>
            <a:r>
              <a:rPr lang="en-GB" altLang="ko-KR" sz="2600">
                <a:ea typeface="Gulim" charset="-127"/>
              </a:rPr>
              <a:t>(from April 2011)</a:t>
            </a:r>
          </a:p>
          <a:p>
            <a:pPr lvl="1" eaLnBrk="1" hangingPunct="1">
              <a:lnSpc>
                <a:spcPct val="90000"/>
              </a:lnSpc>
            </a:pPr>
            <a:r>
              <a:rPr lang="en-GB" altLang="ko-KR" sz="2200">
                <a:ea typeface="Gulim" charset="-127"/>
              </a:rPr>
              <a:t>they are designed to scale out horizontally on shared nothing machines,</a:t>
            </a:r>
          </a:p>
          <a:p>
            <a:pPr lvl="1" eaLnBrk="1" hangingPunct="1">
              <a:lnSpc>
                <a:spcPct val="90000"/>
              </a:lnSpc>
            </a:pPr>
            <a:r>
              <a:rPr lang="en-GB" altLang="ko-KR" sz="2200">
                <a:ea typeface="Gulim" charset="-127"/>
              </a:rPr>
              <a:t>still provide ACID guarantees, </a:t>
            </a:r>
          </a:p>
          <a:p>
            <a:pPr lvl="1" eaLnBrk="1" hangingPunct="1">
              <a:lnSpc>
                <a:spcPct val="90000"/>
              </a:lnSpc>
            </a:pPr>
            <a:r>
              <a:rPr lang="en-GB" altLang="ko-KR" sz="2200">
                <a:ea typeface="Gulim" charset="-127"/>
              </a:rPr>
              <a:t>applications interact with the database primarily using SQL,</a:t>
            </a:r>
          </a:p>
          <a:p>
            <a:pPr lvl="1" eaLnBrk="1" hangingPunct="1">
              <a:lnSpc>
                <a:spcPct val="90000"/>
              </a:lnSpc>
            </a:pPr>
            <a:r>
              <a:rPr lang="en-GB" altLang="en-US" sz="2200"/>
              <a:t>the system employs a lock-free concurrency control scheme to avoid user shut down,</a:t>
            </a:r>
          </a:p>
          <a:p>
            <a:pPr lvl="1" eaLnBrk="1" hangingPunct="1">
              <a:lnSpc>
                <a:spcPct val="90000"/>
              </a:lnSpc>
            </a:pPr>
            <a:r>
              <a:rPr lang="en-GB" altLang="ko-KR" sz="2200">
                <a:ea typeface="Gulim" charset="-127"/>
              </a:rPr>
              <a:t>the system provides higher performance than available from the traditional systems. </a:t>
            </a:r>
          </a:p>
          <a:p>
            <a:pPr eaLnBrk="1" hangingPunct="1">
              <a:lnSpc>
                <a:spcPct val="90000"/>
              </a:lnSpc>
            </a:pPr>
            <a:r>
              <a:rPr lang="en-GB" altLang="en-US" sz="2600"/>
              <a:t>Examples: MySQL Cluster (most mature solution), VoltDB, Clustrix, ScalArc, etc.</a:t>
            </a:r>
          </a:p>
          <a:p>
            <a:pPr eaLnBrk="1" hangingPunct="1">
              <a:lnSpc>
                <a:spcPct val="90000"/>
              </a:lnSpc>
              <a:buFont typeface="Wingdings" charset="2"/>
              <a:buNone/>
            </a:pPr>
            <a:endParaRPr lang="en-GB" altLang="en-US" sz="2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1690" y="1752601"/>
            <a:ext cx="5969198"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SQL Fights Back …</a:t>
            </a:r>
          </a:p>
        </p:txBody>
      </p:sp>
    </p:spTree>
    <p:extLst>
      <p:ext uri="{BB962C8B-B14F-4D97-AF65-F5344CB8AC3E}">
        <p14:creationId xmlns:p14="http://schemas.microsoft.com/office/powerpoint/2010/main" val="161151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t>Scaling out RDBMS: </a:t>
            </a:r>
            <a:r>
              <a:rPr lang="en-US" dirty="0" err="1"/>
              <a:t>Sharding</a:t>
            </a:r>
            <a:endParaRPr lang="en-US" dirty="0"/>
          </a:p>
        </p:txBody>
      </p:sp>
      <p:sp>
        <p:nvSpPr>
          <p:cNvPr id="18435" name="Rectangle 3"/>
          <p:cNvSpPr>
            <a:spLocks noGrp="1" noChangeArrowheads="1"/>
          </p:cNvSpPr>
          <p:nvPr>
            <p:ph sz="half" idx="1"/>
          </p:nvPr>
        </p:nvSpPr>
        <p:spPr/>
        <p:txBody>
          <a:bodyPr/>
          <a:lstStyle/>
          <a:p>
            <a:pPr eaLnBrk="1" hangingPunct="1"/>
            <a:r>
              <a:rPr lang="en-US" altLang="en-US" dirty="0" err="1"/>
              <a:t>Sharding</a:t>
            </a:r>
            <a:r>
              <a:rPr lang="en-US" altLang="en-US" dirty="0"/>
              <a:t> (Partitioning)</a:t>
            </a:r>
          </a:p>
          <a:p>
            <a:pPr lvl="1" eaLnBrk="1" hangingPunct="1"/>
            <a:r>
              <a:rPr lang="en-US" altLang="en-US" sz="2200" dirty="0"/>
              <a:t>Table is partitioned and distributed across nodes by rows</a:t>
            </a:r>
          </a:p>
          <a:p>
            <a:pPr lvl="1" eaLnBrk="1" hangingPunct="1"/>
            <a:r>
              <a:rPr lang="en-US" altLang="en-US" sz="2200" dirty="0"/>
              <a:t>Scales well for both reads and writes</a:t>
            </a:r>
          </a:p>
          <a:p>
            <a:pPr lvl="1" eaLnBrk="1" hangingPunct="1"/>
            <a:r>
              <a:rPr lang="en-US" altLang="en-US" sz="2200" dirty="0"/>
              <a:t>Not transparent, application needs to be partition-aware</a:t>
            </a:r>
          </a:p>
          <a:p>
            <a:pPr lvl="1" eaLnBrk="1" hangingPunct="1"/>
            <a:r>
              <a:rPr lang="en-US" altLang="en-US" sz="2200" dirty="0"/>
              <a:t>Difficult to have relationships/joins across partitions</a:t>
            </a:r>
          </a:p>
          <a:p>
            <a:pPr lvl="1" eaLnBrk="1" hangingPunct="1"/>
            <a:r>
              <a:rPr lang="en-US" altLang="en-US" sz="2200" dirty="0"/>
              <a:t>Loss of referential integrity across shards</a:t>
            </a:r>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45D26D-9B49-E74B-8319-881678E7E01B}" type="slidenum">
              <a:rPr lang="en-US" altLang="x-none">
                <a:solidFill>
                  <a:srgbClr val="FFFFFF"/>
                </a:solidFill>
              </a:rPr>
              <a:pPr eaLnBrk="1" hangingPunct="1"/>
              <a:t>5</a:t>
            </a:fld>
            <a:endParaRPr lang="en-US" altLang="x-none">
              <a:solidFill>
                <a:srgbClr val="FFFFFF"/>
              </a:solidFill>
            </a:endParaRPr>
          </a:p>
        </p:txBody>
      </p:sp>
      <p:pic>
        <p:nvPicPr>
          <p:cNvPr id="6148" name="Picture 4" descr="Understanding Database Sharding | DigitalOcean">
            <a:extLst>
              <a:ext uri="{FF2B5EF4-FFF2-40B4-BE49-F238E27FC236}">
                <a16:creationId xmlns:a16="http://schemas.microsoft.com/office/drawing/2014/main" id="{7A184247-C272-4D4B-B958-DA3F3DC171B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2065300"/>
            <a:ext cx="4937125" cy="3584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609601"/>
            <a:ext cx="7467600" cy="504334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3818838" y="5482780"/>
            <a:ext cx="4554324" cy="923330"/>
          </a:xfrm>
          <a:prstGeom prst="rect">
            <a:avLst/>
          </a:prstGeom>
          <a:noFill/>
        </p:spPr>
        <p:txBody>
          <a:bodyPr wrap="none" lIns="91440" tIns="45720" rIns="91440" bIns="45720">
            <a:spAutoFit/>
          </a:bodyPr>
          <a:lstStyle/>
          <a:p>
            <a:pPr algn="ctr"/>
            <a:r>
              <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Flying on ACID!</a:t>
            </a:r>
          </a:p>
        </p:txBody>
      </p:sp>
    </p:spTree>
    <p:extLst>
      <p:ext uri="{BB962C8B-B14F-4D97-AF65-F5344CB8AC3E}">
        <p14:creationId xmlns:p14="http://schemas.microsoft.com/office/powerpoint/2010/main" val="685053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9841" y="446068"/>
            <a:ext cx="9401240" cy="5878532"/>
          </a:xfrm>
          <a:prstGeom prst="rect">
            <a:avLst/>
          </a:prstGeom>
        </p:spPr>
        <p:txBody>
          <a:bodyPr wrap="square">
            <a:spAutoFit/>
          </a:bodyPr>
          <a:lstStyle/>
          <a:p>
            <a:r>
              <a:rPr lang="en-US" sz="2400" b="1" u="sng" dirty="0"/>
              <a:t>What is </a:t>
            </a:r>
            <a:r>
              <a:rPr lang="en-US" sz="2400" b="1" u="sng" dirty="0" err="1"/>
              <a:t>NeWSQL</a:t>
            </a:r>
            <a:r>
              <a:rPr lang="en-US" sz="2400" b="1" u="sng" dirty="0"/>
              <a:t>??</a:t>
            </a:r>
          </a:p>
          <a:p>
            <a:endParaRPr lang="en-US" sz="2400" b="1" dirty="0"/>
          </a:p>
          <a:p>
            <a:r>
              <a:rPr lang="en-US" sz="2400" b="1" dirty="0"/>
              <a:t>451 Group’s Definition …</a:t>
            </a:r>
          </a:p>
          <a:p>
            <a:endParaRPr lang="en-US" sz="800" b="1" dirty="0"/>
          </a:p>
          <a:p>
            <a:r>
              <a:rPr lang="en-US" sz="2400" b="1" dirty="0"/>
              <a:t>• A DBMS that delivers the scalability and flexibility promised by </a:t>
            </a:r>
            <a:r>
              <a:rPr lang="en-US" sz="2400" b="1" dirty="0" err="1"/>
              <a:t>NoSQL</a:t>
            </a:r>
            <a:r>
              <a:rPr lang="en-US" sz="2400" b="1" dirty="0"/>
              <a:t>, </a:t>
            </a:r>
            <a:r>
              <a:rPr lang="en-US" sz="2400" b="1" dirty="0">
                <a:solidFill>
                  <a:srgbClr val="FF0000"/>
                </a:solidFill>
              </a:rPr>
              <a:t>while retaining the support for SQL queries and/or ACID, or to improve performance for appropriate workloads</a:t>
            </a:r>
            <a:r>
              <a:rPr lang="en-US" sz="2400" b="1" dirty="0"/>
              <a:t>.</a:t>
            </a:r>
          </a:p>
          <a:p>
            <a:endParaRPr lang="en-US" sz="2400" b="1" dirty="0"/>
          </a:p>
          <a:p>
            <a:endParaRPr lang="en-US" sz="2400" b="1" dirty="0"/>
          </a:p>
          <a:p>
            <a:r>
              <a:rPr lang="en-US" sz="2400" b="1" dirty="0"/>
              <a:t>Michael </a:t>
            </a:r>
            <a:r>
              <a:rPr lang="en-US" sz="2400" b="1" dirty="0" err="1"/>
              <a:t>Stonebraker’s</a:t>
            </a:r>
            <a:r>
              <a:rPr lang="en-US" sz="2400" b="1" dirty="0"/>
              <a:t> Definition …</a:t>
            </a:r>
          </a:p>
          <a:p>
            <a:endParaRPr lang="en-US" sz="800" dirty="0">
              <a:solidFill>
                <a:srgbClr val="3333FF"/>
              </a:solidFill>
            </a:endParaRPr>
          </a:p>
          <a:p>
            <a:r>
              <a:rPr lang="en-US" sz="2400" dirty="0">
                <a:solidFill>
                  <a:srgbClr val="3333FF"/>
                </a:solidFill>
              </a:rPr>
              <a:t>• </a:t>
            </a:r>
            <a:r>
              <a:rPr lang="en-US" sz="2400" b="1" dirty="0">
                <a:solidFill>
                  <a:srgbClr val="3333FF"/>
                </a:solidFill>
              </a:rPr>
              <a:t>SQL as the primary interface.</a:t>
            </a:r>
            <a:endParaRPr lang="en-US" sz="2400" dirty="0">
              <a:solidFill>
                <a:srgbClr val="3333FF"/>
              </a:solidFill>
            </a:endParaRPr>
          </a:p>
          <a:p>
            <a:r>
              <a:rPr lang="en-US" sz="2400" dirty="0">
                <a:solidFill>
                  <a:srgbClr val="3333FF"/>
                </a:solidFill>
              </a:rPr>
              <a:t>• </a:t>
            </a:r>
            <a:r>
              <a:rPr lang="en-US" sz="2400" b="1" dirty="0">
                <a:solidFill>
                  <a:srgbClr val="3333FF"/>
                </a:solidFill>
              </a:rPr>
              <a:t>ACID support for transactions</a:t>
            </a:r>
            <a:endParaRPr lang="en-US" sz="2400" dirty="0">
              <a:solidFill>
                <a:srgbClr val="3333FF"/>
              </a:solidFill>
            </a:endParaRPr>
          </a:p>
          <a:p>
            <a:r>
              <a:rPr lang="en-US" sz="2400" dirty="0"/>
              <a:t>• </a:t>
            </a:r>
            <a:r>
              <a:rPr lang="en-US" sz="2400" b="1" dirty="0"/>
              <a:t>Non-locking concurrency control.</a:t>
            </a:r>
            <a:endParaRPr lang="en-US" sz="2400" dirty="0"/>
          </a:p>
          <a:p>
            <a:r>
              <a:rPr lang="en-US" sz="2400" dirty="0"/>
              <a:t>• </a:t>
            </a:r>
            <a:r>
              <a:rPr lang="en-US" sz="2400" b="1" dirty="0"/>
              <a:t>High per-node performance.</a:t>
            </a:r>
            <a:endParaRPr lang="en-US" sz="2400" dirty="0"/>
          </a:p>
          <a:p>
            <a:r>
              <a:rPr lang="en-US" sz="2400" dirty="0"/>
              <a:t>• </a:t>
            </a:r>
            <a:r>
              <a:rPr lang="en-US" sz="2400" b="1" dirty="0"/>
              <a:t>Parallel, shared-nothing architecture </a:t>
            </a:r>
            <a:r>
              <a:rPr lang="en-US" sz="2000" b="1" dirty="0"/>
              <a:t>– each node is independent and self-sufficient – do not share memory or storage</a:t>
            </a:r>
          </a:p>
        </p:txBody>
      </p:sp>
    </p:spTree>
    <p:extLst>
      <p:ext uri="{BB962C8B-B14F-4D97-AF65-F5344CB8AC3E}">
        <p14:creationId xmlns:p14="http://schemas.microsoft.com/office/powerpoint/2010/main" val="210554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Picture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0000" r="15714"/>
          <a:stretch/>
        </p:blipFill>
        <p:spPr>
          <a:xfrm>
            <a:off x="3048000" y="1530530"/>
            <a:ext cx="5867400" cy="4637503"/>
          </a:xfrm>
        </p:spPr>
      </p:pic>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
        <p:nvSpPr>
          <p:cNvPr id="5" name="Rectangle 4"/>
          <p:cNvSpPr/>
          <p:nvPr/>
        </p:nvSpPr>
        <p:spPr>
          <a:xfrm>
            <a:off x="2965911" y="6135478"/>
            <a:ext cx="5543550" cy="338554"/>
          </a:xfrm>
          <a:prstGeom prst="rect">
            <a:avLst/>
          </a:prstGeom>
        </p:spPr>
        <p:txBody>
          <a:bodyPr wrap="square">
            <a:spAutoFit/>
          </a:bodyPr>
          <a:lstStyle/>
          <a:p>
            <a:r>
              <a:rPr lang="en-US" sz="800" dirty="0"/>
              <a:t>http://blogs.the451group.com/opensource/2011/04/15/nosql-newsql-and-beyond-the-answer-to-sprained-relational-databases/</a:t>
            </a:r>
          </a:p>
        </p:txBody>
      </p:sp>
    </p:spTree>
    <p:extLst>
      <p:ext uri="{BB962C8B-B14F-4D97-AF65-F5344CB8AC3E}">
        <p14:creationId xmlns:p14="http://schemas.microsoft.com/office/powerpoint/2010/main" val="323733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NewSQL	</a:t>
            </a:r>
          </a:p>
        </p:txBody>
      </p:sp>
      <p:sp>
        <p:nvSpPr>
          <p:cNvPr id="2" name="Content Placeholder 1"/>
          <p:cNvSpPr>
            <a:spLocks noGrp="1"/>
          </p:cNvSpPr>
          <p:nvPr>
            <p:ph idx="1"/>
          </p:nvPr>
        </p:nvSpPr>
        <p:spPr/>
        <p:txBody>
          <a:bodyPr>
            <a:normAutofit/>
          </a:bodyPr>
          <a:lstStyle/>
          <a:p>
            <a:r>
              <a:rPr lang="en-US" dirty="0"/>
              <a:t>NewSQL is a class of database systems that aims to provide the same </a:t>
            </a:r>
            <a:r>
              <a:rPr lang="en-US" dirty="0">
                <a:solidFill>
                  <a:schemeClr val="accent5">
                    <a:lumMod val="75000"/>
                  </a:schemeClr>
                </a:solidFill>
              </a:rPr>
              <a:t>scalable performance of NoSQL</a:t>
            </a:r>
            <a:r>
              <a:rPr lang="en-US" dirty="0"/>
              <a:t> systems while still </a:t>
            </a:r>
            <a:r>
              <a:rPr lang="en-US" dirty="0">
                <a:solidFill>
                  <a:schemeClr val="accent5">
                    <a:lumMod val="75000"/>
                  </a:schemeClr>
                </a:solidFill>
              </a:rPr>
              <a:t>maintaining the ACID guarantees </a:t>
            </a:r>
            <a:r>
              <a:rPr lang="en-US" dirty="0"/>
              <a:t>of a traditional single-node database system.</a:t>
            </a:r>
          </a:p>
          <a:p>
            <a:r>
              <a:rPr lang="en-US" dirty="0"/>
              <a:t>When should you use NewSQL?</a:t>
            </a:r>
          </a:p>
          <a:p>
            <a:pPr lvl="1"/>
            <a:r>
              <a:rPr lang="en-US" dirty="0"/>
              <a:t>When the application needs to handle very large datasets or a very large number of transactions</a:t>
            </a:r>
          </a:p>
          <a:p>
            <a:pPr lvl="1"/>
            <a:r>
              <a:rPr lang="en-US" dirty="0"/>
              <a:t>When ACID guarantees are required</a:t>
            </a:r>
          </a:p>
          <a:p>
            <a:pPr lvl="1"/>
            <a:r>
              <a:rPr lang="en-US" dirty="0"/>
              <a:t>When the application can significantly benefit from the use of the relational model and SQL</a:t>
            </a:r>
          </a:p>
          <a:p>
            <a:r>
              <a:rPr lang="en-US" dirty="0"/>
              <a:t>Related Article (Communications of the ACM)</a:t>
            </a:r>
          </a:p>
          <a:p>
            <a:pPr lvl="1"/>
            <a:r>
              <a:rPr lang="en-US" sz="1200" dirty="0">
                <a:hlinkClick r:id="rId2"/>
              </a:rPr>
              <a:t>http://cacm.acm.org/blogs/blog-cacm/109710-new-sql-an-alternative-to-nosql-and-old-sql-for-new-oltp-apps/fulltext</a:t>
            </a:r>
            <a:endParaRPr lang="en-US" sz="1200" dirty="0"/>
          </a:p>
          <a:p>
            <a:endParaRPr lang="en-US" dirty="0"/>
          </a:p>
        </p:txBody>
      </p:sp>
    </p:spTree>
    <p:extLst>
      <p:ext uri="{BB962C8B-B14F-4D97-AF65-F5344CB8AC3E}">
        <p14:creationId xmlns:p14="http://schemas.microsoft.com/office/powerpoint/2010/main" val="39532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NewSQL Database Features</a:t>
            </a:r>
          </a:p>
        </p:txBody>
      </p:sp>
      <p:sp>
        <p:nvSpPr>
          <p:cNvPr id="3" name="Content Placeholder 2"/>
          <p:cNvSpPr>
            <a:spLocks noGrp="1"/>
          </p:cNvSpPr>
          <p:nvPr>
            <p:ph idx="1"/>
          </p:nvPr>
        </p:nvSpPr>
        <p:spPr/>
        <p:txBody>
          <a:bodyPr/>
          <a:lstStyle/>
          <a:p>
            <a:pPr marL="457200" indent="-457200">
              <a:buFont typeface="+mj-lt"/>
              <a:buAutoNum type="arabicPeriod"/>
            </a:pPr>
            <a:r>
              <a:rPr lang="en-US" dirty="0"/>
              <a:t>Support the relational data model</a:t>
            </a:r>
            <a:endParaRPr lang="en-US" dirty="0">
              <a:solidFill>
                <a:schemeClr val="accent5">
                  <a:lumMod val="75000"/>
                </a:schemeClr>
              </a:solidFill>
            </a:endParaRPr>
          </a:p>
          <a:p>
            <a:pPr marL="457200" indent="-457200">
              <a:buFont typeface="+mj-lt"/>
              <a:buAutoNum type="arabicPeriod"/>
            </a:pPr>
            <a:r>
              <a:rPr lang="en-US" dirty="0"/>
              <a:t>Use </a:t>
            </a:r>
            <a:r>
              <a:rPr lang="en-US" dirty="0">
                <a:solidFill>
                  <a:schemeClr val="accent5">
                    <a:lumMod val="75000"/>
                  </a:schemeClr>
                </a:solidFill>
              </a:rPr>
              <a:t>SQL</a:t>
            </a:r>
            <a:r>
              <a:rPr lang="en-US" dirty="0"/>
              <a:t> as the primary mechanism for application interaction</a:t>
            </a:r>
          </a:p>
          <a:p>
            <a:pPr marL="457200" indent="-457200">
              <a:buFont typeface="+mj-lt"/>
              <a:buAutoNum type="arabicPeriod"/>
            </a:pPr>
            <a:r>
              <a:rPr lang="en-US" dirty="0">
                <a:solidFill>
                  <a:schemeClr val="accent5">
                    <a:lumMod val="75000"/>
                  </a:schemeClr>
                </a:solidFill>
              </a:rPr>
              <a:t>ACID</a:t>
            </a:r>
            <a:r>
              <a:rPr lang="en-US" dirty="0"/>
              <a:t> support for transactions</a:t>
            </a:r>
          </a:p>
          <a:p>
            <a:pPr marL="457200" indent="-457200">
              <a:buFont typeface="+mj-lt"/>
              <a:buAutoNum type="arabicPeriod"/>
            </a:pPr>
            <a:r>
              <a:rPr lang="en-US" dirty="0"/>
              <a:t>A </a:t>
            </a:r>
            <a:r>
              <a:rPr lang="en-US" dirty="0">
                <a:solidFill>
                  <a:schemeClr val="accent5">
                    <a:lumMod val="75000"/>
                  </a:schemeClr>
                </a:solidFill>
              </a:rPr>
              <a:t>non-locking concurrency control </a:t>
            </a:r>
            <a:r>
              <a:rPr lang="en-US" dirty="0"/>
              <a:t>mechanism so real-time reads will not conflict with writes, and thereby cause</a:t>
            </a:r>
            <a:br>
              <a:rPr lang="en-US" dirty="0"/>
            </a:br>
            <a:r>
              <a:rPr lang="en-US" dirty="0"/>
              <a:t>them to stall</a:t>
            </a:r>
          </a:p>
          <a:p>
            <a:pPr marL="457200" indent="-457200">
              <a:buFont typeface="+mj-lt"/>
              <a:buAutoNum type="arabicPeriod"/>
            </a:pPr>
            <a:r>
              <a:rPr lang="en-US" dirty="0"/>
              <a:t>A </a:t>
            </a:r>
            <a:r>
              <a:rPr lang="en-US" dirty="0">
                <a:solidFill>
                  <a:schemeClr val="accent5">
                    <a:lumMod val="75000"/>
                  </a:schemeClr>
                </a:solidFill>
              </a:rPr>
              <a:t>scale-out, shared-nothing architecture</a:t>
            </a:r>
            <a:r>
              <a:rPr lang="en-US" dirty="0"/>
              <a:t>, capable of running on a large number of nodes without bottlenecking</a:t>
            </a:r>
          </a:p>
          <a:p>
            <a:pPr marL="457200" indent="-457200">
              <a:buFont typeface="+mj-lt"/>
              <a:buAutoNum type="arabicPeriod"/>
            </a:pPr>
            <a:r>
              <a:rPr lang="en-US" dirty="0"/>
              <a:t>An architecture providing much </a:t>
            </a:r>
            <a:r>
              <a:rPr lang="en-US" dirty="0">
                <a:solidFill>
                  <a:schemeClr val="accent5">
                    <a:lumMod val="75000"/>
                  </a:schemeClr>
                </a:solidFill>
              </a:rPr>
              <a:t>higher per-node performance</a:t>
            </a:r>
            <a:r>
              <a:rPr lang="en-US" dirty="0"/>
              <a:t> than available from traditional databases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Rectangle 4"/>
          <p:cNvSpPr/>
          <p:nvPr/>
        </p:nvSpPr>
        <p:spPr>
          <a:xfrm>
            <a:off x="1752600" y="6471417"/>
            <a:ext cx="6553200" cy="215444"/>
          </a:xfrm>
          <a:prstGeom prst="rect">
            <a:avLst/>
          </a:prstGeom>
        </p:spPr>
        <p:txBody>
          <a:bodyPr wrap="square">
            <a:spAutoFit/>
          </a:bodyPr>
          <a:lstStyle/>
          <a:p>
            <a:r>
              <a:rPr lang="en-US" sz="800" dirty="0"/>
              <a:t>Modified from http://cacm.acm.org/blogs/blog-cacm/109710-new-sql-an-alternative-to-nosql-and-old-sql-for-new-oltp-apps/fulltext</a:t>
            </a:r>
          </a:p>
        </p:txBody>
      </p:sp>
    </p:spTree>
    <p:extLst>
      <p:ext uri="{BB962C8B-B14F-4D97-AF65-F5344CB8AC3E}">
        <p14:creationId xmlns:p14="http://schemas.microsoft.com/office/powerpoint/2010/main" val="268949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NewSQL Systems</a:t>
            </a:r>
          </a:p>
        </p:txBody>
      </p:sp>
      <p:sp>
        <p:nvSpPr>
          <p:cNvPr id="3" name="Content Placeholder 2"/>
          <p:cNvSpPr>
            <a:spLocks noGrp="1"/>
          </p:cNvSpPr>
          <p:nvPr>
            <p:ph idx="1"/>
          </p:nvPr>
        </p:nvSpPr>
        <p:spPr/>
        <p:txBody>
          <a:bodyPr>
            <a:normAutofit/>
          </a:bodyPr>
          <a:lstStyle/>
          <a:p>
            <a:r>
              <a:rPr lang="en-US" dirty="0"/>
              <a:t>New Architectures</a:t>
            </a:r>
          </a:p>
          <a:p>
            <a:pPr lvl="1"/>
            <a:r>
              <a:rPr lang="en-US" dirty="0"/>
              <a:t>New database platforms designed to operate in a distributed cluster of shared-nothing nodes</a:t>
            </a:r>
          </a:p>
          <a:p>
            <a:pPr lvl="1"/>
            <a:r>
              <a:rPr lang="en-US" dirty="0"/>
              <a:t>Examples: </a:t>
            </a:r>
            <a:r>
              <a:rPr lang="en-US" dirty="0" err="1"/>
              <a:t>VoltDB</a:t>
            </a:r>
            <a:r>
              <a:rPr lang="en-US" dirty="0"/>
              <a:t>, </a:t>
            </a:r>
            <a:r>
              <a:rPr lang="en-US" dirty="0" err="1"/>
              <a:t>NuoDB</a:t>
            </a:r>
            <a:r>
              <a:rPr lang="en-US" dirty="0"/>
              <a:t>, </a:t>
            </a:r>
            <a:r>
              <a:rPr lang="en-US" dirty="0" err="1"/>
              <a:t>Clustrix</a:t>
            </a:r>
            <a:r>
              <a:rPr lang="en-US" dirty="0"/>
              <a:t>, and VMware's </a:t>
            </a:r>
            <a:r>
              <a:rPr lang="en-US" dirty="0" err="1"/>
              <a:t>SQLFire</a:t>
            </a:r>
            <a:endParaRPr lang="en-US" dirty="0"/>
          </a:p>
          <a:p>
            <a:r>
              <a:rPr lang="en-US" dirty="0"/>
              <a:t>MySQL Engines</a:t>
            </a:r>
          </a:p>
          <a:p>
            <a:pPr lvl="1"/>
            <a:r>
              <a:rPr lang="en-US" dirty="0"/>
              <a:t>Highly optimized storage engines for MySQL. </a:t>
            </a:r>
          </a:p>
          <a:p>
            <a:pPr lvl="1"/>
            <a:r>
              <a:rPr lang="en-US" dirty="0"/>
              <a:t>Use the same programming interface as MySQL but scale better</a:t>
            </a:r>
          </a:p>
          <a:p>
            <a:pPr lvl="1"/>
            <a:r>
              <a:rPr lang="en-US" dirty="0"/>
              <a:t>Examples: </a:t>
            </a:r>
            <a:r>
              <a:rPr lang="en-US" dirty="0" err="1"/>
              <a:t>TokuDB</a:t>
            </a:r>
            <a:r>
              <a:rPr lang="en-US" dirty="0"/>
              <a:t>, </a:t>
            </a:r>
            <a:r>
              <a:rPr lang="en-US" dirty="0" err="1"/>
              <a:t>MemSQL</a:t>
            </a:r>
            <a:r>
              <a:rPr lang="en-US" dirty="0"/>
              <a:t>, and </a:t>
            </a:r>
            <a:r>
              <a:rPr lang="en-US" dirty="0" err="1"/>
              <a:t>Akiban</a:t>
            </a:r>
            <a:endParaRPr lang="en-US" dirty="0"/>
          </a:p>
          <a:p>
            <a:r>
              <a:rPr lang="en-US" dirty="0"/>
              <a:t>Transparent </a:t>
            </a:r>
            <a:r>
              <a:rPr lang="en-US" dirty="0" err="1"/>
              <a:t>Sharding</a:t>
            </a:r>
            <a:endParaRPr lang="en-US" dirty="0"/>
          </a:p>
          <a:p>
            <a:pPr lvl="1"/>
            <a:r>
              <a:rPr lang="en-US" dirty="0"/>
              <a:t>These systems provide a </a:t>
            </a:r>
            <a:r>
              <a:rPr lang="en-US" dirty="0" err="1"/>
              <a:t>sharding</a:t>
            </a:r>
            <a:r>
              <a:rPr lang="en-US" dirty="0"/>
              <a:t> middleware layer to automatically split databases across multiple nodes</a:t>
            </a:r>
          </a:p>
          <a:p>
            <a:pPr lvl="1"/>
            <a:r>
              <a:rPr lang="en-US" dirty="0"/>
              <a:t>Examples: </a:t>
            </a:r>
            <a:r>
              <a:rPr lang="en-US" dirty="0" err="1"/>
              <a:t>dbShards</a:t>
            </a:r>
            <a:r>
              <a:rPr lang="en-US" dirty="0"/>
              <a:t>, </a:t>
            </a:r>
            <a:r>
              <a:rPr lang="en-US" dirty="0" err="1"/>
              <a:t>ScaleBase</a:t>
            </a:r>
            <a:r>
              <a:rPr lang="en-US" dirty="0"/>
              <a:t> and </a:t>
            </a:r>
            <a:r>
              <a:rPr lang="en-US" dirty="0" err="1"/>
              <a:t>ScaleDB</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5" name="Rectangle 4"/>
          <p:cNvSpPr/>
          <p:nvPr/>
        </p:nvSpPr>
        <p:spPr>
          <a:xfrm>
            <a:off x="1752600" y="6471417"/>
            <a:ext cx="6553200" cy="215444"/>
          </a:xfrm>
          <a:prstGeom prst="rect">
            <a:avLst/>
          </a:prstGeom>
        </p:spPr>
        <p:txBody>
          <a:bodyPr wrap="square">
            <a:spAutoFit/>
          </a:bodyPr>
          <a:lstStyle/>
          <a:p>
            <a:r>
              <a:rPr lang="en-US" sz="800" dirty="0"/>
              <a:t>Modified from http://en.wikipedia.org/wiki/NewSQL</a:t>
            </a:r>
          </a:p>
        </p:txBody>
      </p:sp>
    </p:spTree>
    <p:extLst>
      <p:ext uri="{BB962C8B-B14F-4D97-AF65-F5344CB8AC3E}">
        <p14:creationId xmlns:p14="http://schemas.microsoft.com/office/powerpoint/2010/main" val="2046198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1" y="4267200"/>
            <a:ext cx="8686800" cy="1754326"/>
          </a:xfrm>
          <a:prstGeom prst="rect">
            <a:avLst/>
          </a:prstGeom>
        </p:spPr>
        <p:txBody>
          <a:bodyPr wrap="square">
            <a:spAutoFit/>
          </a:bodyPr>
          <a:lstStyle/>
          <a:p>
            <a:pPr lvl="0"/>
            <a:r>
              <a:rPr lang="en-US" dirty="0">
                <a:solidFill>
                  <a:prstClr val="black"/>
                </a:solidFill>
                <a:hlinkClick r:id="rId2"/>
              </a:rPr>
              <a:t>http://cacm.acm.org/blogs/blog-cacm/109710-new-sql-an-alternative-to-nosql-and-old-sql-for-new-oltp-apps/fulltext</a:t>
            </a:r>
            <a:r>
              <a:rPr lang="en-US" dirty="0">
                <a:solidFill>
                  <a:prstClr val="black"/>
                </a:solidFill>
              </a:rPr>
              <a:t> </a:t>
            </a:r>
          </a:p>
          <a:p>
            <a:endParaRPr lang="en-US" dirty="0">
              <a:hlinkClick r:id=""/>
            </a:endParaRPr>
          </a:p>
          <a:p>
            <a:endParaRPr lang="en-US" dirty="0">
              <a:hlinkClick r:id=""/>
            </a:endParaRPr>
          </a:p>
          <a:p>
            <a:r>
              <a:rPr lang="en-US" dirty="0">
                <a:hlinkClick r:id=""/>
              </a:rPr>
              <a:t>http://highscalability.com/blog/2012/9/24/google-spanners-most-surprising-revelation-nosql-is-out-and.html</a:t>
            </a:r>
            <a:r>
              <a:rPr lang="en-US" dirty="0"/>
              <a:t> </a:t>
            </a:r>
          </a:p>
        </p:txBody>
      </p:sp>
      <p:sp>
        <p:nvSpPr>
          <p:cNvPr id="3" name="Rectangle 2"/>
          <p:cNvSpPr/>
          <p:nvPr/>
        </p:nvSpPr>
        <p:spPr>
          <a:xfrm>
            <a:off x="1787495" y="6248400"/>
            <a:ext cx="8686800" cy="369332"/>
          </a:xfrm>
          <a:prstGeom prst="rect">
            <a:avLst/>
          </a:prstGeom>
        </p:spPr>
        <p:txBody>
          <a:bodyPr wrap="square">
            <a:spAutoFit/>
          </a:bodyPr>
          <a:lstStyle/>
          <a:p>
            <a:r>
              <a:rPr lang="en-US" dirty="0">
                <a:hlinkClick r:id="rId3"/>
              </a:rPr>
              <a:t>http://www.linuxforu.com/2012/01/newsql-handle-big-data/</a:t>
            </a:r>
            <a:r>
              <a:rPr lang="en-US" dirty="0"/>
              <a:t> </a:t>
            </a:r>
          </a:p>
        </p:txBody>
      </p:sp>
      <p:sp>
        <p:nvSpPr>
          <p:cNvPr id="4" name="TextBox 3"/>
          <p:cNvSpPr txBox="1"/>
          <p:nvPr/>
        </p:nvSpPr>
        <p:spPr>
          <a:xfrm>
            <a:off x="1828801" y="533401"/>
            <a:ext cx="8458200" cy="1877437"/>
          </a:xfrm>
          <a:prstGeom prst="rect">
            <a:avLst/>
          </a:prstGeom>
          <a:noFill/>
        </p:spPr>
        <p:txBody>
          <a:bodyPr wrap="square" rtlCol="0">
            <a:spAutoFit/>
          </a:bodyPr>
          <a:lstStyle/>
          <a:p>
            <a:r>
              <a:rPr lang="en-US" sz="2400" b="1" dirty="0"/>
              <a:t>Technology is still in its infancy – only two years old.</a:t>
            </a:r>
          </a:p>
          <a:p>
            <a:endParaRPr lang="en-US" sz="2400" b="1" dirty="0"/>
          </a:p>
          <a:p>
            <a:r>
              <a:rPr lang="en-US" sz="2400" b="1" dirty="0"/>
              <a:t>Google’s </a:t>
            </a:r>
            <a:r>
              <a:rPr lang="en-US" sz="2400" b="1" dirty="0">
                <a:solidFill>
                  <a:srgbClr val="3333FF"/>
                </a:solidFill>
              </a:rPr>
              <a:t>Spanner</a:t>
            </a:r>
            <a:r>
              <a:rPr lang="en-US" sz="2400" b="1" dirty="0"/>
              <a:t> is an implementation of </a:t>
            </a:r>
            <a:r>
              <a:rPr lang="en-US" sz="2400" b="1" dirty="0" err="1"/>
              <a:t>NewSQL</a:t>
            </a:r>
            <a:r>
              <a:rPr lang="en-US" sz="2400" b="1" dirty="0"/>
              <a:t>.</a:t>
            </a:r>
          </a:p>
          <a:p>
            <a:endParaRPr lang="en-US" sz="800" b="1" dirty="0"/>
          </a:p>
          <a:p>
            <a:r>
              <a:rPr lang="en-US" dirty="0">
                <a:hlinkClick r:id="rId4"/>
              </a:rPr>
              <a:t>http://static.googleusercontent.com/external_content/untrusted_dlcp/research.google.com/en//archive/spanner-osdi2012.pdf</a:t>
            </a:r>
            <a:endParaRPr lang="en-US" b="1" dirty="0"/>
          </a:p>
        </p:txBody>
      </p:sp>
      <p:sp>
        <p:nvSpPr>
          <p:cNvPr id="5" name="TextBox 4"/>
          <p:cNvSpPr txBox="1"/>
          <p:nvPr/>
        </p:nvSpPr>
        <p:spPr>
          <a:xfrm>
            <a:off x="1787496" y="3128993"/>
            <a:ext cx="8229599" cy="923330"/>
          </a:xfrm>
          <a:prstGeom prst="rect">
            <a:avLst/>
          </a:prstGeom>
          <a:noFill/>
        </p:spPr>
        <p:txBody>
          <a:bodyPr wrap="square" rtlCol="0">
            <a:spAutoFit/>
          </a:bodyPr>
          <a:lstStyle/>
          <a:p>
            <a:r>
              <a:rPr lang="en-US" dirty="0">
                <a:hlinkClick r:id="rId5" invalidUrl="http://www.clustrix.com/Portals/146389/docs/451-How will the database incumbents respond to NoSQL and NewSQL.pdf"/>
              </a:rPr>
              <a:t>http://www.clustrix.com/Portals/146389/docs/451-How%20will%20the%20database%20incumbents%20respond%20to%20NoSQL%20and%20NewSQL.pdf</a:t>
            </a:r>
            <a:r>
              <a:rPr lang="en-US" dirty="0"/>
              <a:t> </a:t>
            </a:r>
          </a:p>
        </p:txBody>
      </p:sp>
    </p:spTree>
    <p:extLst>
      <p:ext uri="{BB962C8B-B14F-4D97-AF65-F5344CB8AC3E}">
        <p14:creationId xmlns:p14="http://schemas.microsoft.com/office/powerpoint/2010/main" val="4141600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VoltDB</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2" name="Rectangle 1"/>
          <p:cNvSpPr/>
          <p:nvPr/>
        </p:nvSpPr>
        <p:spPr>
          <a:xfrm>
            <a:off x="4978575" y="5715000"/>
            <a:ext cx="1962076" cy="369332"/>
          </a:xfrm>
          <a:prstGeom prst="rect">
            <a:avLst/>
          </a:prstGeom>
        </p:spPr>
        <p:txBody>
          <a:bodyPr wrap="none">
            <a:spAutoFit/>
          </a:bodyPr>
          <a:lstStyle/>
          <a:p>
            <a:r>
              <a:rPr lang="en-US" dirty="0"/>
              <a:t>https://voltdb.com</a:t>
            </a:r>
          </a:p>
        </p:txBody>
      </p:sp>
      <p:pic>
        <p:nvPicPr>
          <p:cNvPr id="6" name="Picture 5"/>
          <p:cNvPicPr>
            <a:picLocks noChangeAspect="1"/>
          </p:cNvPicPr>
          <p:nvPr/>
        </p:nvPicPr>
        <p:blipFill rotWithShape="1">
          <a:blip r:embed="rId2"/>
          <a:srcRect l="31626" t="12667" r="63333" b="78193"/>
          <a:stretch/>
        </p:blipFill>
        <p:spPr>
          <a:xfrm>
            <a:off x="5425439" y="4512660"/>
            <a:ext cx="922020" cy="1044816"/>
          </a:xfrm>
          <a:prstGeom prst="rect">
            <a:avLst/>
          </a:prstGeom>
        </p:spPr>
      </p:pic>
    </p:spTree>
    <p:extLst>
      <p:ext uri="{BB962C8B-B14F-4D97-AF65-F5344CB8AC3E}">
        <p14:creationId xmlns:p14="http://schemas.microsoft.com/office/powerpoint/2010/main" val="1183971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VoltDB</a:t>
            </a:r>
            <a:endParaRPr lang="en-US" dirty="0"/>
          </a:p>
        </p:txBody>
      </p:sp>
      <p:sp>
        <p:nvSpPr>
          <p:cNvPr id="3" name="Content Placeholder 2"/>
          <p:cNvSpPr>
            <a:spLocks noGrp="1"/>
          </p:cNvSpPr>
          <p:nvPr>
            <p:ph idx="1"/>
          </p:nvPr>
        </p:nvSpPr>
        <p:spPr>
          <a:xfrm>
            <a:off x="1097280" y="2045434"/>
            <a:ext cx="5638800" cy="4525963"/>
          </a:xfrm>
        </p:spPr>
        <p:txBody>
          <a:bodyPr>
            <a:normAutofit/>
          </a:bodyPr>
          <a:lstStyle/>
          <a:p>
            <a:r>
              <a:rPr lang="en-US" dirty="0"/>
              <a:t>In-memory database</a:t>
            </a:r>
          </a:p>
          <a:p>
            <a:r>
              <a:rPr lang="en-US" dirty="0"/>
              <a:t>ACID-compliant RDBMS</a:t>
            </a:r>
          </a:p>
          <a:p>
            <a:r>
              <a:rPr lang="en-US" dirty="0"/>
              <a:t>Uses a shared nothing architecture</a:t>
            </a:r>
          </a:p>
          <a:p>
            <a:r>
              <a:rPr lang="en-US" dirty="0"/>
              <a:t>Written in Java and C++</a:t>
            </a:r>
          </a:p>
          <a:p>
            <a:r>
              <a:rPr lang="en-US" dirty="0"/>
              <a:t>Supported operating systems: Linux and Mac OS X</a:t>
            </a:r>
          </a:p>
          <a:p>
            <a:r>
              <a:rPr lang="en-US" dirty="0"/>
              <a:t>Provides client libraries for Java, C++, C#, PHP, Python and Node.js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5" name="Picture 4"/>
          <p:cNvPicPr>
            <a:picLocks noChangeAspect="1"/>
          </p:cNvPicPr>
          <p:nvPr/>
        </p:nvPicPr>
        <p:blipFill rotWithShape="1">
          <a:blip r:embed="rId2"/>
          <a:srcRect l="31626" t="12667" r="63333" b="78193"/>
          <a:stretch/>
        </p:blipFill>
        <p:spPr>
          <a:xfrm>
            <a:off x="7772400" y="2286000"/>
            <a:ext cx="2141220" cy="2426391"/>
          </a:xfrm>
          <a:prstGeom prst="rect">
            <a:avLst/>
          </a:prstGeom>
        </p:spPr>
      </p:pic>
    </p:spTree>
    <p:extLst>
      <p:ext uri="{BB962C8B-B14F-4D97-AF65-F5344CB8AC3E}">
        <p14:creationId xmlns:p14="http://schemas.microsoft.com/office/powerpoint/2010/main" val="776422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in </a:t>
            </a:r>
            <a:r>
              <a:rPr lang="en-US" dirty="0" err="1"/>
              <a:t>VoltDB</a:t>
            </a:r>
            <a:endParaRPr lang="en-US" dirty="0"/>
          </a:p>
        </p:txBody>
      </p:sp>
      <p:sp>
        <p:nvSpPr>
          <p:cNvPr id="3" name="Content Placeholder 2"/>
          <p:cNvSpPr>
            <a:spLocks noGrp="1"/>
          </p:cNvSpPr>
          <p:nvPr>
            <p:ph idx="1"/>
          </p:nvPr>
        </p:nvSpPr>
        <p:spPr>
          <a:xfrm>
            <a:off x="1097280" y="1963985"/>
            <a:ext cx="6096000" cy="4495800"/>
          </a:xfrm>
        </p:spPr>
        <p:txBody>
          <a:bodyPr>
            <a:normAutofit/>
          </a:bodyPr>
          <a:lstStyle/>
          <a:p>
            <a:r>
              <a:rPr lang="en-US" dirty="0"/>
              <a:t>Atomicity</a:t>
            </a:r>
          </a:p>
          <a:p>
            <a:pPr lvl="1"/>
            <a:r>
              <a:rPr lang="en-US" dirty="0" err="1"/>
              <a:t>VoltDB</a:t>
            </a:r>
            <a:r>
              <a:rPr lang="en-US" dirty="0"/>
              <a:t> defines a transaction as a stored procedure, which either succeeds or rolls back on failure</a:t>
            </a:r>
          </a:p>
          <a:p>
            <a:r>
              <a:rPr lang="en-US" dirty="0"/>
              <a:t>Consistency</a:t>
            </a:r>
          </a:p>
          <a:p>
            <a:pPr lvl="1"/>
            <a:r>
              <a:rPr lang="en-US" dirty="0" err="1"/>
              <a:t>VoltDB</a:t>
            </a:r>
            <a:r>
              <a:rPr lang="en-US" dirty="0"/>
              <a:t> enforces schema and </a:t>
            </a:r>
            <a:r>
              <a:rPr lang="en-US" dirty="0" err="1"/>
              <a:t>datatype</a:t>
            </a:r>
            <a:r>
              <a:rPr lang="en-US" dirty="0"/>
              <a:t> constraints in all database queries</a:t>
            </a:r>
          </a:p>
          <a:p>
            <a:r>
              <a:rPr lang="en-US" dirty="0"/>
              <a:t>Isolation</a:t>
            </a:r>
          </a:p>
          <a:p>
            <a:pPr lvl="1"/>
            <a:r>
              <a:rPr lang="en-US" dirty="0" err="1"/>
              <a:t>VoltDB</a:t>
            </a:r>
            <a:r>
              <a:rPr lang="en-US" dirty="0"/>
              <a:t> transactions are globally ordered and run to completion on all affected partitions without interleaving</a:t>
            </a:r>
          </a:p>
          <a:p>
            <a:r>
              <a:rPr lang="en-US" dirty="0"/>
              <a:t>Durability</a:t>
            </a:r>
          </a:p>
          <a:p>
            <a:pPr lvl="1"/>
            <a:r>
              <a:rPr lang="en-US" dirty="0" err="1"/>
              <a:t>VoltDB</a:t>
            </a:r>
            <a:r>
              <a:rPr lang="en-US" dirty="0"/>
              <a:t> provides replication of partitions, and periodic database snapshots combined with command logging to ensure high availability and database durability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5" name="Picture 4"/>
          <p:cNvPicPr>
            <a:picLocks noChangeAspect="1"/>
          </p:cNvPicPr>
          <p:nvPr/>
        </p:nvPicPr>
        <p:blipFill rotWithShape="1">
          <a:blip r:embed="rId2"/>
          <a:srcRect l="31626" t="12667" r="63333" b="78193"/>
          <a:stretch/>
        </p:blipFill>
        <p:spPr>
          <a:xfrm>
            <a:off x="8229600" y="2286001"/>
            <a:ext cx="2141220" cy="2426391"/>
          </a:xfrm>
          <a:prstGeom prst="rect">
            <a:avLst/>
          </a:prstGeom>
        </p:spPr>
      </p:pic>
      <p:sp>
        <p:nvSpPr>
          <p:cNvPr id="6" name="Rectangle 5"/>
          <p:cNvSpPr/>
          <p:nvPr/>
        </p:nvSpPr>
        <p:spPr>
          <a:xfrm>
            <a:off x="1626904" y="6490156"/>
            <a:ext cx="1802096" cy="215444"/>
          </a:xfrm>
          <a:prstGeom prst="rect">
            <a:avLst/>
          </a:prstGeom>
        </p:spPr>
        <p:txBody>
          <a:bodyPr wrap="none">
            <a:spAutoFit/>
          </a:bodyPr>
          <a:lstStyle/>
          <a:p>
            <a:r>
              <a:rPr lang="en-US" sz="800" dirty="0"/>
              <a:t>http://voltdb.com/dig-deeper/faq.php</a:t>
            </a:r>
          </a:p>
        </p:txBody>
      </p:sp>
    </p:spTree>
    <p:extLst>
      <p:ext uri="{BB962C8B-B14F-4D97-AF65-F5344CB8AC3E}">
        <p14:creationId xmlns:p14="http://schemas.microsoft.com/office/powerpoint/2010/main" val="7629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t>What is NoSQL?</a:t>
            </a:r>
          </a:p>
        </p:txBody>
      </p:sp>
      <p:sp>
        <p:nvSpPr>
          <p:cNvPr id="20483" name="Rectangle 3"/>
          <p:cNvSpPr>
            <a:spLocks noGrp="1" noChangeArrowheads="1"/>
          </p:cNvSpPr>
          <p:nvPr>
            <p:ph idx="1"/>
          </p:nvPr>
        </p:nvSpPr>
        <p:spPr/>
        <p:txBody>
          <a:bodyPr/>
          <a:lstStyle/>
          <a:p>
            <a:pPr eaLnBrk="1" hangingPunct="1"/>
            <a:r>
              <a:rPr lang="en-US" altLang="en-US"/>
              <a:t>The Name:</a:t>
            </a:r>
          </a:p>
          <a:p>
            <a:pPr lvl="1" eaLnBrk="1" hangingPunct="1"/>
            <a:r>
              <a:rPr lang="en-US" altLang="en-US"/>
              <a:t>Stands for </a:t>
            </a:r>
            <a:r>
              <a:rPr lang="en-US" altLang="en-US" b="1"/>
              <a:t>N</a:t>
            </a:r>
            <a:r>
              <a:rPr lang="en-US" altLang="en-US"/>
              <a:t>ot </a:t>
            </a:r>
            <a:r>
              <a:rPr lang="en-US" altLang="en-US" b="1"/>
              <a:t>O</a:t>
            </a:r>
            <a:r>
              <a:rPr lang="en-US" altLang="en-US"/>
              <a:t>nly </a:t>
            </a:r>
            <a:r>
              <a:rPr lang="en-US" altLang="en-US" b="1"/>
              <a:t>SQL</a:t>
            </a:r>
          </a:p>
          <a:p>
            <a:pPr lvl="1" eaLnBrk="1" hangingPunct="1"/>
            <a:r>
              <a:rPr lang="en-US" altLang="en-US"/>
              <a:t>The term NOSQL was introduced by Carl Strozzi in 1998 to name his file-based database</a:t>
            </a:r>
          </a:p>
          <a:p>
            <a:pPr lvl="1" eaLnBrk="1" hangingPunct="1"/>
            <a:r>
              <a:rPr lang="en-US" altLang="en-US"/>
              <a:t>It was again re-introduced by Eric Evans when an event was organized to discuss open source distributed databases</a:t>
            </a:r>
          </a:p>
          <a:p>
            <a:pPr lvl="1" eaLnBrk="1" hangingPunct="1"/>
            <a:r>
              <a:rPr lang="en-US" altLang="en-US"/>
              <a:t>Eric states that </a:t>
            </a:r>
            <a:r>
              <a:rPr lang="en-US" altLang="en-US" i="1"/>
              <a:t>“… but the whole point of seeking alternatives is that you need to solve a problem that relational databases are a bad fit for. …”</a:t>
            </a:r>
          </a:p>
        </p:txBody>
      </p:sp>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l="23857" t="24835" r="48772" b="50330"/>
          <a:stretch>
            <a:fillRect/>
          </a:stretch>
        </p:blipFill>
        <p:spPr bwMode="auto">
          <a:xfrm>
            <a:off x="7089750" y="3888907"/>
            <a:ext cx="4542077" cy="231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074B2E5-7368-D24F-8CE0-A936893AD0FB}" type="slidenum">
              <a:rPr lang="en-US" altLang="x-none">
                <a:solidFill>
                  <a:srgbClr val="FFFFFF"/>
                </a:solidFill>
              </a:rPr>
              <a:pPr eaLnBrk="1" hangingPunct="1"/>
              <a:t>6</a:t>
            </a:fld>
            <a:endParaRPr lang="en-US" altLang="x-none">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686" y="2362201"/>
            <a:ext cx="10552671" cy="2200275"/>
          </a:xfrm>
        </p:spPr>
        <p:txBody>
          <a:bodyPr/>
          <a:lstStyle/>
          <a:p>
            <a:r>
              <a:rPr lang="en-US" dirty="0"/>
              <a:t>Big Data in the real world</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7CE3EE79-3678-3A49-92C3-D9B780BBFA93}" type="slidenum">
              <a:rPr lang="en-US" altLang="x-none" smtClean="0"/>
              <a:pPr/>
              <a:t>60</a:t>
            </a:fld>
            <a:endParaRPr lang="en-US" altLang="x-none"/>
          </a:p>
        </p:txBody>
      </p:sp>
    </p:spTree>
    <p:extLst>
      <p:ext uri="{BB962C8B-B14F-4D97-AF65-F5344CB8AC3E}">
        <p14:creationId xmlns:p14="http://schemas.microsoft.com/office/powerpoint/2010/main" val="1669244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CB16A2-DEF4-1045-8BCA-9B8B35953C7A}" type="slidenum">
              <a:rPr lang="en-US" altLang="x-none" smtClean="0"/>
              <a:pPr/>
              <a:t>61</a:t>
            </a:fld>
            <a:endParaRPr lang="en-US" altLang="x-none"/>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20901"/>
            <a:ext cx="9144000" cy="2597825"/>
          </a:xfrm>
          <a:prstGeom prst="rect">
            <a:avLst/>
          </a:prstGeom>
        </p:spPr>
      </p:pic>
    </p:spTree>
    <p:extLst>
      <p:ext uri="{BB962C8B-B14F-4D97-AF65-F5344CB8AC3E}">
        <p14:creationId xmlns:p14="http://schemas.microsoft.com/office/powerpoint/2010/main" val="169011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CB16A2-DEF4-1045-8BCA-9B8B35953C7A}" type="slidenum">
              <a:rPr lang="en-US" altLang="x-none" smtClean="0"/>
              <a:pPr/>
              <a:t>62</a:t>
            </a:fld>
            <a:endParaRPr lang="en-US" altLang="x-none"/>
          </a:p>
        </p:txBody>
      </p:sp>
      <p:pic>
        <p:nvPicPr>
          <p:cNvPr id="3" name="Picture 2"/>
          <p:cNvPicPr>
            <a:picLocks noChangeAspect="1"/>
          </p:cNvPicPr>
          <p:nvPr/>
        </p:nvPicPr>
        <p:blipFill>
          <a:blip r:embed="rId2"/>
          <a:stretch>
            <a:fillRect/>
          </a:stretch>
        </p:blipFill>
        <p:spPr>
          <a:xfrm>
            <a:off x="1538749" y="0"/>
            <a:ext cx="9114503" cy="6858000"/>
          </a:xfrm>
          <a:prstGeom prst="rect">
            <a:avLst/>
          </a:prstGeom>
        </p:spPr>
      </p:pic>
    </p:spTree>
    <p:extLst>
      <p:ext uri="{BB962C8B-B14F-4D97-AF65-F5344CB8AC3E}">
        <p14:creationId xmlns:p14="http://schemas.microsoft.com/office/powerpoint/2010/main" val="1865210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459689B0-EEC3-C04D-A8F4-E6CA9EA87125}" type="slidenum">
              <a:rPr lang="en-US" altLang="x-none" smtClean="0"/>
              <a:pPr/>
              <a:t>63</a:t>
            </a:fld>
            <a:endParaRPr lang="en-US" altLang="x-none"/>
          </a:p>
        </p:txBody>
      </p:sp>
      <p:pic>
        <p:nvPicPr>
          <p:cNvPr id="4" name="Picture 3"/>
          <p:cNvPicPr>
            <a:picLocks noChangeAspect="1"/>
          </p:cNvPicPr>
          <p:nvPr/>
        </p:nvPicPr>
        <p:blipFill>
          <a:blip r:embed="rId2"/>
          <a:stretch>
            <a:fillRect/>
          </a:stretch>
        </p:blipFill>
        <p:spPr>
          <a:xfrm>
            <a:off x="1036320" y="1091565"/>
            <a:ext cx="9144000" cy="4674870"/>
          </a:xfrm>
          <a:prstGeom prst="rect">
            <a:avLst/>
          </a:prstGeom>
        </p:spPr>
      </p:pic>
    </p:spTree>
    <p:extLst>
      <p:ext uri="{BB962C8B-B14F-4D97-AF65-F5344CB8AC3E}">
        <p14:creationId xmlns:p14="http://schemas.microsoft.com/office/powerpoint/2010/main" val="140448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a:t>
            </a:r>
          </a:p>
        </p:txBody>
      </p:sp>
      <p:sp>
        <p:nvSpPr>
          <p:cNvPr id="3" name="Slide Number Placeholder 2"/>
          <p:cNvSpPr>
            <a:spLocks noGrp="1"/>
          </p:cNvSpPr>
          <p:nvPr>
            <p:ph type="sldNum" sz="quarter" idx="12"/>
          </p:nvPr>
        </p:nvSpPr>
        <p:spPr/>
        <p:txBody>
          <a:bodyPr/>
          <a:lstStyle/>
          <a:p>
            <a:fld id="{459689B0-EEC3-C04D-A8F4-E6CA9EA87125}" type="slidenum">
              <a:rPr lang="en-US" altLang="x-none" smtClean="0"/>
              <a:pPr/>
              <a:t>64</a:t>
            </a:fld>
            <a:endParaRPr lang="en-US" altLang="x-none"/>
          </a:p>
        </p:txBody>
      </p:sp>
      <p:pic>
        <p:nvPicPr>
          <p:cNvPr id="4" name="Picture 3"/>
          <p:cNvPicPr>
            <a:picLocks noChangeAspect="1"/>
          </p:cNvPicPr>
          <p:nvPr/>
        </p:nvPicPr>
        <p:blipFill>
          <a:blip r:embed="rId2"/>
          <a:stretch>
            <a:fillRect/>
          </a:stretch>
        </p:blipFill>
        <p:spPr>
          <a:xfrm>
            <a:off x="1554480" y="2000122"/>
            <a:ext cx="9144000" cy="3895725"/>
          </a:xfrm>
          <a:prstGeom prst="rect">
            <a:avLst/>
          </a:prstGeom>
        </p:spPr>
      </p:pic>
    </p:spTree>
    <p:extLst>
      <p:ext uri="{BB962C8B-B14F-4D97-AF65-F5344CB8AC3E}">
        <p14:creationId xmlns:p14="http://schemas.microsoft.com/office/powerpoint/2010/main" val="889265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Pinterest</a:t>
            </a:r>
          </a:p>
        </p:txBody>
      </p:sp>
      <p:sp>
        <p:nvSpPr>
          <p:cNvPr id="3" name="Slide Number Placeholder 2"/>
          <p:cNvSpPr>
            <a:spLocks noGrp="1"/>
          </p:cNvSpPr>
          <p:nvPr>
            <p:ph type="sldNum" sz="quarter" idx="12"/>
          </p:nvPr>
        </p:nvSpPr>
        <p:spPr/>
        <p:txBody>
          <a:bodyPr/>
          <a:lstStyle/>
          <a:p>
            <a:fld id="{459689B0-EEC3-C04D-A8F4-E6CA9EA87125}" type="slidenum">
              <a:rPr lang="en-US" altLang="x-none" smtClean="0"/>
              <a:pPr/>
              <a:t>65</a:t>
            </a:fld>
            <a:endParaRPr lang="en-US" altLang="x-none"/>
          </a:p>
        </p:txBody>
      </p:sp>
      <p:pic>
        <p:nvPicPr>
          <p:cNvPr id="4" name="Picture 3"/>
          <p:cNvPicPr>
            <a:picLocks noChangeAspect="1"/>
          </p:cNvPicPr>
          <p:nvPr/>
        </p:nvPicPr>
        <p:blipFill>
          <a:blip r:embed="rId2"/>
          <a:stretch>
            <a:fillRect/>
          </a:stretch>
        </p:blipFill>
        <p:spPr>
          <a:xfrm>
            <a:off x="2921000" y="2078166"/>
            <a:ext cx="6350000" cy="3492500"/>
          </a:xfrm>
          <a:prstGeom prst="rect">
            <a:avLst/>
          </a:prstGeom>
        </p:spPr>
      </p:pic>
    </p:spTree>
    <p:extLst>
      <p:ext uri="{BB962C8B-B14F-4D97-AF65-F5344CB8AC3E}">
        <p14:creationId xmlns:p14="http://schemas.microsoft.com/office/powerpoint/2010/main" val="2000400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Stumble Upon</a:t>
            </a:r>
          </a:p>
        </p:txBody>
      </p:sp>
      <p:sp>
        <p:nvSpPr>
          <p:cNvPr id="3" name="Slide Number Placeholder 2"/>
          <p:cNvSpPr>
            <a:spLocks noGrp="1"/>
          </p:cNvSpPr>
          <p:nvPr>
            <p:ph type="sldNum" sz="quarter" idx="12"/>
          </p:nvPr>
        </p:nvSpPr>
        <p:spPr/>
        <p:txBody>
          <a:bodyPr/>
          <a:lstStyle/>
          <a:p>
            <a:fld id="{459689B0-EEC3-C04D-A8F4-E6CA9EA87125}" type="slidenum">
              <a:rPr lang="en-US" altLang="x-none" smtClean="0"/>
              <a:pPr/>
              <a:t>66</a:t>
            </a:fld>
            <a:endParaRPr lang="en-US" altLang="x-none"/>
          </a:p>
        </p:txBody>
      </p:sp>
      <p:pic>
        <p:nvPicPr>
          <p:cNvPr id="4" name="Picture 2" descr="Data Infrastructure.png"/>
          <p:cNvPicPr>
            <a:picLocks noChangeAspect="1"/>
          </p:cNvPicPr>
          <p:nvPr/>
        </p:nvPicPr>
        <p:blipFill>
          <a:blip r:embed="rId2">
            <a:extLst>
              <a:ext uri="{28A0092B-C50C-407E-A947-70E740481C1C}">
                <a14:useLocalDpi xmlns:a14="http://schemas.microsoft.com/office/drawing/2010/main" val="0"/>
              </a:ext>
            </a:extLst>
          </a:blip>
          <a:srcRect l="4938" t="3571" r="4591" b="5469"/>
          <a:stretch>
            <a:fillRect/>
          </a:stretch>
        </p:blipFill>
        <p:spPr bwMode="auto">
          <a:xfrm>
            <a:off x="4267200" y="1544595"/>
            <a:ext cx="42037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8272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389755" y="19051"/>
            <a:ext cx="1016651" cy="313165"/>
          </a:xfrm>
        </p:spPr>
        <p:txBody>
          <a:bodyPr/>
          <a:lstStyle/>
          <a:p>
            <a:fld id="{F6CB16A2-DEF4-1045-8BCA-9B8B35953C7A}" type="slidenum">
              <a:rPr lang="en-US" altLang="x-none" smtClean="0"/>
              <a:pPr/>
              <a:t>67</a:t>
            </a:fld>
            <a:endParaRPr lang="en-US" altLang="x-none"/>
          </a:p>
        </p:txBody>
      </p:sp>
      <p:pic>
        <p:nvPicPr>
          <p:cNvPr id="3" name="Picture 2"/>
          <p:cNvPicPr>
            <a:picLocks noChangeAspect="1"/>
          </p:cNvPicPr>
          <p:nvPr/>
        </p:nvPicPr>
        <p:blipFill>
          <a:blip r:embed="rId3"/>
          <a:stretch>
            <a:fillRect/>
          </a:stretch>
        </p:blipFill>
        <p:spPr>
          <a:xfrm>
            <a:off x="1884054" y="82550"/>
            <a:ext cx="8496300" cy="6378276"/>
          </a:xfrm>
          <a:prstGeom prst="rect">
            <a:avLst/>
          </a:prstGeom>
        </p:spPr>
      </p:pic>
      <p:pic>
        <p:nvPicPr>
          <p:cNvPr id="4" name="Picture 3"/>
          <p:cNvPicPr>
            <a:picLocks noChangeAspect="1"/>
          </p:cNvPicPr>
          <p:nvPr/>
        </p:nvPicPr>
        <p:blipFill>
          <a:blip r:embed="rId4"/>
          <a:stretch>
            <a:fillRect/>
          </a:stretch>
        </p:blipFill>
        <p:spPr>
          <a:xfrm rot="5400000">
            <a:off x="3190896" y="762001"/>
            <a:ext cx="594969" cy="594969"/>
          </a:xfrm>
          <a:prstGeom prst="rect">
            <a:avLst/>
          </a:prstGeom>
        </p:spPr>
      </p:pic>
      <p:pic>
        <p:nvPicPr>
          <p:cNvPr id="5" name="Picture 4"/>
          <p:cNvPicPr>
            <a:picLocks noChangeAspect="1"/>
          </p:cNvPicPr>
          <p:nvPr/>
        </p:nvPicPr>
        <p:blipFill>
          <a:blip r:embed="rId5"/>
          <a:stretch>
            <a:fillRect/>
          </a:stretch>
        </p:blipFill>
        <p:spPr>
          <a:xfrm rot="5400000">
            <a:off x="3061721" y="3928609"/>
            <a:ext cx="671713" cy="413362"/>
          </a:xfrm>
          <a:prstGeom prst="rect">
            <a:avLst/>
          </a:prstGeom>
        </p:spPr>
      </p:pic>
      <p:pic>
        <p:nvPicPr>
          <p:cNvPr id="6" name="Picture 5"/>
          <p:cNvPicPr>
            <a:picLocks noChangeAspect="1"/>
          </p:cNvPicPr>
          <p:nvPr/>
        </p:nvPicPr>
        <p:blipFill>
          <a:blip r:embed="rId6"/>
          <a:stretch>
            <a:fillRect/>
          </a:stretch>
        </p:blipFill>
        <p:spPr>
          <a:xfrm rot="5400000">
            <a:off x="3549406" y="4014993"/>
            <a:ext cx="932521" cy="490171"/>
          </a:xfrm>
          <a:prstGeom prst="rect">
            <a:avLst/>
          </a:prstGeom>
        </p:spPr>
      </p:pic>
      <p:pic>
        <p:nvPicPr>
          <p:cNvPr id="7" name="Picture 6"/>
          <p:cNvPicPr>
            <a:picLocks noChangeAspect="1"/>
          </p:cNvPicPr>
          <p:nvPr/>
        </p:nvPicPr>
        <p:blipFill>
          <a:blip r:embed="rId7"/>
          <a:stretch>
            <a:fillRect/>
          </a:stretch>
        </p:blipFill>
        <p:spPr>
          <a:xfrm>
            <a:off x="9564681" y="2711634"/>
            <a:ext cx="811554" cy="422413"/>
          </a:xfrm>
          <a:prstGeom prst="rect">
            <a:avLst/>
          </a:prstGeom>
        </p:spPr>
      </p:pic>
      <p:pic>
        <p:nvPicPr>
          <p:cNvPr id="8" name="Picture 7"/>
          <p:cNvPicPr>
            <a:picLocks noChangeAspect="1"/>
          </p:cNvPicPr>
          <p:nvPr/>
        </p:nvPicPr>
        <p:blipFill>
          <a:blip r:embed="rId8"/>
          <a:stretch>
            <a:fillRect/>
          </a:stretch>
        </p:blipFill>
        <p:spPr>
          <a:xfrm>
            <a:off x="4419601" y="2774277"/>
            <a:ext cx="1040857" cy="379913"/>
          </a:xfrm>
          <a:prstGeom prst="rect">
            <a:avLst/>
          </a:prstGeom>
        </p:spPr>
      </p:pic>
      <p:pic>
        <p:nvPicPr>
          <p:cNvPr id="9" name="Picture 8"/>
          <p:cNvPicPr>
            <a:picLocks noChangeAspect="1"/>
          </p:cNvPicPr>
          <p:nvPr/>
        </p:nvPicPr>
        <p:blipFill>
          <a:blip r:embed="rId9"/>
          <a:stretch>
            <a:fillRect/>
          </a:stretch>
        </p:blipFill>
        <p:spPr>
          <a:xfrm>
            <a:off x="9214349" y="3945047"/>
            <a:ext cx="1161887" cy="451845"/>
          </a:xfrm>
          <a:prstGeom prst="rect">
            <a:avLst/>
          </a:prstGeom>
        </p:spPr>
      </p:pic>
      <p:pic>
        <p:nvPicPr>
          <p:cNvPr id="11" name="Picture 10"/>
          <p:cNvPicPr>
            <a:picLocks noChangeAspect="1"/>
          </p:cNvPicPr>
          <p:nvPr/>
        </p:nvPicPr>
        <p:blipFill>
          <a:blip r:embed="rId10"/>
          <a:stretch>
            <a:fillRect/>
          </a:stretch>
        </p:blipFill>
        <p:spPr>
          <a:xfrm>
            <a:off x="7094519" y="4315561"/>
            <a:ext cx="452066" cy="338884"/>
          </a:xfrm>
          <a:prstGeom prst="rect">
            <a:avLst/>
          </a:prstGeom>
        </p:spPr>
      </p:pic>
      <p:pic>
        <p:nvPicPr>
          <p:cNvPr id="12" name="Picture 11"/>
          <p:cNvPicPr>
            <a:picLocks noChangeAspect="1"/>
          </p:cNvPicPr>
          <p:nvPr/>
        </p:nvPicPr>
        <p:blipFill>
          <a:blip r:embed="rId11"/>
          <a:stretch>
            <a:fillRect/>
          </a:stretch>
        </p:blipFill>
        <p:spPr>
          <a:xfrm>
            <a:off x="4427074" y="3945046"/>
            <a:ext cx="1341470" cy="363664"/>
          </a:xfrm>
          <a:prstGeom prst="rect">
            <a:avLst/>
          </a:prstGeom>
        </p:spPr>
      </p:pic>
      <p:sp>
        <p:nvSpPr>
          <p:cNvPr id="13" name="TextBox 12"/>
          <p:cNvSpPr txBox="1"/>
          <p:nvPr/>
        </p:nvSpPr>
        <p:spPr>
          <a:xfrm>
            <a:off x="1676401" y="6458411"/>
            <a:ext cx="8436477" cy="338554"/>
          </a:xfrm>
          <a:prstGeom prst="rect">
            <a:avLst/>
          </a:prstGeom>
          <a:noFill/>
        </p:spPr>
        <p:txBody>
          <a:bodyPr wrap="none" rtlCol="0">
            <a:spAutoFit/>
          </a:bodyPr>
          <a:lstStyle/>
          <a:p>
            <a:r>
              <a:rPr lang="en-US" sz="1600" dirty="0">
                <a:hlinkClick r:id="rId12"/>
              </a:rPr>
              <a:t>https://www.xenonstack.com/blog/big-data-engineering/ingestion-processing-big-data-iot-stream/</a:t>
            </a:r>
            <a:endParaRPr lang="en-US" sz="1600" dirty="0"/>
          </a:p>
        </p:txBody>
      </p:sp>
    </p:spTree>
    <p:extLst>
      <p:ext uri="{BB962C8B-B14F-4D97-AF65-F5344CB8AC3E}">
        <p14:creationId xmlns:p14="http://schemas.microsoft.com/office/powerpoint/2010/main" val="105128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t>What is NoSQL?</a:t>
            </a:r>
          </a:p>
        </p:txBody>
      </p:sp>
      <p:sp>
        <p:nvSpPr>
          <p:cNvPr id="21507" name="Rectangle 3"/>
          <p:cNvSpPr>
            <a:spLocks noGrp="1" noChangeArrowheads="1"/>
          </p:cNvSpPr>
          <p:nvPr>
            <p:ph idx="1"/>
          </p:nvPr>
        </p:nvSpPr>
        <p:spPr/>
        <p:txBody>
          <a:bodyPr/>
          <a:lstStyle/>
          <a:p>
            <a:pPr eaLnBrk="1" hangingPunct="1">
              <a:lnSpc>
                <a:spcPct val="80000"/>
              </a:lnSpc>
            </a:pPr>
            <a:r>
              <a:rPr lang="en-GB" altLang="en-US" dirty="0"/>
              <a:t>Key features (advantages):</a:t>
            </a:r>
          </a:p>
          <a:p>
            <a:pPr lvl="1" eaLnBrk="1" hangingPunct="1">
              <a:lnSpc>
                <a:spcPct val="80000"/>
              </a:lnSpc>
            </a:pPr>
            <a:r>
              <a:rPr lang="en-GB" altLang="en-US" sz="1900" dirty="0"/>
              <a:t>non-relational </a:t>
            </a:r>
          </a:p>
          <a:p>
            <a:pPr lvl="1" eaLnBrk="1" hangingPunct="1">
              <a:lnSpc>
                <a:spcPct val="80000"/>
              </a:lnSpc>
            </a:pPr>
            <a:r>
              <a:rPr lang="en-GB" altLang="en-US" sz="1900" dirty="0"/>
              <a:t>don’t require predefined schema</a:t>
            </a:r>
          </a:p>
          <a:p>
            <a:pPr lvl="1" eaLnBrk="1" hangingPunct="1">
              <a:lnSpc>
                <a:spcPct val="80000"/>
              </a:lnSpc>
            </a:pPr>
            <a:r>
              <a:rPr lang="en-US" altLang="en-US" sz="1900" dirty="0"/>
              <a:t>data are replicated to multiple </a:t>
            </a:r>
            <a:br>
              <a:rPr lang="en-US" altLang="en-US" sz="1900" dirty="0"/>
            </a:br>
            <a:r>
              <a:rPr lang="en-US" altLang="en-US" sz="1900" dirty="0"/>
              <a:t>nodes (so, identical &amp; fault-tolerant)</a:t>
            </a:r>
            <a:br>
              <a:rPr lang="en-US" altLang="en-US" sz="1900" dirty="0"/>
            </a:br>
            <a:r>
              <a:rPr lang="en-US" altLang="en-US" sz="1900" dirty="0"/>
              <a:t>and can be partitioned:</a:t>
            </a:r>
          </a:p>
          <a:p>
            <a:pPr lvl="2" eaLnBrk="1" hangingPunct="1">
              <a:lnSpc>
                <a:spcPct val="80000"/>
              </a:lnSpc>
            </a:pPr>
            <a:r>
              <a:rPr lang="en-US" altLang="en-US" sz="1700" dirty="0"/>
              <a:t>down nodes easily replaced</a:t>
            </a:r>
          </a:p>
          <a:p>
            <a:pPr lvl="2" eaLnBrk="1" hangingPunct="1"/>
            <a:r>
              <a:rPr lang="en-US" altLang="en-US" sz="1700" dirty="0"/>
              <a:t>no single point of failure</a:t>
            </a:r>
          </a:p>
          <a:p>
            <a:pPr lvl="1" eaLnBrk="1" hangingPunct="1">
              <a:lnSpc>
                <a:spcPct val="80000"/>
              </a:lnSpc>
            </a:pPr>
            <a:r>
              <a:rPr lang="en-GB" altLang="en-US" sz="1900" dirty="0"/>
              <a:t>horizontally scalable </a:t>
            </a:r>
          </a:p>
          <a:p>
            <a:pPr lvl="1" eaLnBrk="1" hangingPunct="1">
              <a:lnSpc>
                <a:spcPct val="80000"/>
              </a:lnSpc>
            </a:pPr>
            <a:r>
              <a:rPr lang="en-US" altLang="en-US" sz="1900" dirty="0"/>
              <a:t>cheap, easy to implement </a:t>
            </a:r>
            <a:br>
              <a:rPr lang="en-US" altLang="en-US" sz="1900" dirty="0"/>
            </a:br>
            <a:r>
              <a:rPr lang="en-US" altLang="en-US" sz="1900" dirty="0"/>
              <a:t>(open-source)</a:t>
            </a:r>
          </a:p>
          <a:p>
            <a:pPr lvl="1" eaLnBrk="1" hangingPunct="1"/>
            <a:r>
              <a:rPr lang="en-US" altLang="en-US" sz="1900" dirty="0"/>
              <a:t>massive write performance</a:t>
            </a:r>
          </a:p>
          <a:p>
            <a:pPr lvl="1" eaLnBrk="1" hangingPunct="1"/>
            <a:r>
              <a:rPr lang="en-US" altLang="en-US" sz="1900" dirty="0"/>
              <a:t>fast key-value access</a:t>
            </a:r>
            <a:endParaRPr lang="en-US" altLang="en-US" dirty="0"/>
          </a:p>
        </p:txBody>
      </p:sp>
      <p:pic>
        <p:nvPicPr>
          <p:cNvPr id="21508"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173" y="1845734"/>
            <a:ext cx="4662297" cy="368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C74185F-38DA-AB4D-82C6-734452D76D05}" type="slidenum">
              <a:rPr lang="en-US" altLang="x-none">
                <a:solidFill>
                  <a:srgbClr val="FFFFFF"/>
                </a:solidFill>
              </a:rPr>
              <a:pPr eaLnBrk="1" hangingPunct="1"/>
              <a:t>7</a:t>
            </a:fld>
            <a:endParaRPr lang="en-US" altLang="x-none">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t>What is NoSQL?</a:t>
            </a:r>
          </a:p>
        </p:txBody>
      </p:sp>
      <p:sp>
        <p:nvSpPr>
          <p:cNvPr id="22531" name="Rectangle 3"/>
          <p:cNvSpPr>
            <a:spLocks noGrp="1" noChangeArrowheads="1"/>
          </p:cNvSpPr>
          <p:nvPr>
            <p:ph idx="1"/>
          </p:nvPr>
        </p:nvSpPr>
        <p:spPr/>
        <p:txBody>
          <a:bodyPr>
            <a:normAutofit/>
          </a:bodyPr>
          <a:lstStyle/>
          <a:p>
            <a:pPr eaLnBrk="1" hangingPunct="1">
              <a:lnSpc>
                <a:spcPct val="80000"/>
              </a:lnSpc>
            </a:pPr>
            <a:r>
              <a:rPr lang="en-GB" altLang="en-US" sz="2800" dirty="0"/>
              <a:t>Disadvantages:</a:t>
            </a:r>
          </a:p>
          <a:p>
            <a:pPr lvl="1" eaLnBrk="1" hangingPunct="1">
              <a:lnSpc>
                <a:spcPct val="80000"/>
              </a:lnSpc>
            </a:pPr>
            <a:r>
              <a:rPr lang="en-GB" altLang="en-US" sz="2400" dirty="0"/>
              <a:t>Don’t fully support relational features</a:t>
            </a:r>
          </a:p>
          <a:p>
            <a:pPr lvl="2" eaLnBrk="1" hangingPunct="1">
              <a:lnSpc>
                <a:spcPct val="80000"/>
              </a:lnSpc>
            </a:pPr>
            <a:r>
              <a:rPr lang="en-GB" altLang="en-US" sz="1800" dirty="0"/>
              <a:t>Often, there is no join, group by, order by operations (except within partitions)</a:t>
            </a:r>
          </a:p>
          <a:p>
            <a:pPr lvl="2" eaLnBrk="1" hangingPunct="1">
              <a:lnSpc>
                <a:spcPct val="80000"/>
              </a:lnSpc>
            </a:pPr>
            <a:r>
              <a:rPr lang="en-GB" altLang="en-US" sz="1800" dirty="0"/>
              <a:t>no referential integrity constraints across partitions</a:t>
            </a:r>
          </a:p>
          <a:p>
            <a:pPr lvl="1" eaLnBrk="1" hangingPunct="1">
              <a:lnSpc>
                <a:spcPct val="80000"/>
              </a:lnSpc>
            </a:pPr>
            <a:r>
              <a:rPr lang="en-GB" altLang="en-US" sz="2400" dirty="0"/>
              <a:t>No</a:t>
            </a:r>
            <a:r>
              <a:rPr lang="en-US" altLang="en-US" sz="2400" dirty="0">
                <a:sym typeface="Wingdings" charset="2"/>
              </a:rPr>
              <a:t> declarative query language (e.g., SQL) </a:t>
            </a:r>
            <a:r>
              <a:rPr lang="en-US" altLang="en-US" sz="2400" dirty="0">
                <a:sym typeface="Symbol" charset="2"/>
              </a:rPr>
              <a:t> </a:t>
            </a:r>
            <a:r>
              <a:rPr lang="en-US" altLang="en-US" sz="2400" dirty="0">
                <a:sym typeface="Wingdings" charset="2"/>
              </a:rPr>
              <a:t>more programming</a:t>
            </a:r>
          </a:p>
          <a:p>
            <a:pPr lvl="2">
              <a:lnSpc>
                <a:spcPct val="80000"/>
              </a:lnSpc>
            </a:pPr>
            <a:r>
              <a:rPr lang="en-US" altLang="en-US" sz="2000" dirty="0">
                <a:sym typeface="Wingdings" charset="2"/>
              </a:rPr>
              <a:t>This is changing </a:t>
            </a:r>
          </a:p>
          <a:p>
            <a:pPr lvl="1" eaLnBrk="1" hangingPunct="1">
              <a:lnSpc>
                <a:spcPct val="80000"/>
              </a:lnSpc>
            </a:pPr>
            <a:r>
              <a:rPr lang="en-US" altLang="en-US" sz="2400" dirty="0">
                <a:sym typeface="Wingdings" charset="2"/>
              </a:rPr>
              <a:t>Relaxed ACID (see CAP theorem) </a:t>
            </a:r>
            <a:r>
              <a:rPr lang="en-US" altLang="en-US" sz="2400" dirty="0">
                <a:sym typeface="Symbol" charset="2"/>
              </a:rPr>
              <a:t></a:t>
            </a:r>
            <a:r>
              <a:rPr lang="en-US" altLang="en-US" sz="2400" dirty="0">
                <a:sym typeface="Wingdings" charset="2"/>
              </a:rPr>
              <a:t> fewer guarantees</a:t>
            </a:r>
          </a:p>
          <a:p>
            <a:pPr lvl="1" eaLnBrk="1" hangingPunct="1">
              <a:lnSpc>
                <a:spcPct val="80000"/>
              </a:lnSpc>
            </a:pPr>
            <a:r>
              <a:rPr lang="en-US" altLang="en-US" sz="2400" dirty="0"/>
              <a:t>No easy integration with other applications that support SQL</a:t>
            </a:r>
          </a:p>
          <a:p>
            <a:pPr lvl="2">
              <a:lnSpc>
                <a:spcPct val="80000"/>
              </a:lnSpc>
            </a:pPr>
            <a:r>
              <a:rPr lang="en-US" altLang="en-US" sz="2000" dirty="0"/>
              <a:t>This is changing</a:t>
            </a:r>
          </a:p>
          <a:p>
            <a:pPr lvl="1" eaLnBrk="1" hangingPunct="1">
              <a:lnSpc>
                <a:spcPct val="80000"/>
              </a:lnSpc>
            </a:pPr>
            <a:endParaRPr lang="en-GB" altLang="en-US" sz="2400" dirty="0"/>
          </a:p>
          <a:p>
            <a:pPr lvl="1" eaLnBrk="1" hangingPunct="1">
              <a:lnSpc>
                <a:spcPct val="80000"/>
              </a:lnSpc>
            </a:pPr>
            <a:endParaRPr lang="en-US" altLang="en-US" sz="2400" dirty="0"/>
          </a:p>
          <a:p>
            <a:pPr eaLnBrk="1" hangingPunct="1"/>
            <a:endParaRPr lang="en-US" altLang="en-US" sz="2800" dirty="0"/>
          </a:p>
          <a:p>
            <a:pPr eaLnBrk="1" hangingPunct="1"/>
            <a:endParaRPr lang="en-US" altLang="en-US" sz="2800" dirty="0"/>
          </a:p>
        </p:txBody>
      </p:sp>
      <p:sp>
        <p:nvSpPr>
          <p:cNvPr id="2" name="Slide Number Placeholder 1"/>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E090DBF-C525-7D43-9E96-72E9C1208E0B}" type="slidenum">
              <a:rPr lang="en-US" altLang="x-none">
                <a:solidFill>
                  <a:srgbClr val="FFFFFF"/>
                </a:solidFill>
              </a:rPr>
              <a:pPr eaLnBrk="1" hangingPunct="1"/>
              <a:t>8</a:t>
            </a:fld>
            <a:endParaRPr lang="en-US" altLang="x-none">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Who is using them?</a:t>
            </a:r>
          </a:p>
        </p:txBody>
      </p:sp>
      <p:pic>
        <p:nvPicPr>
          <p:cNvPr id="23555" name="Picture 1"/>
          <p:cNvPicPr>
            <a:picLocks noChangeArrowheads="1"/>
          </p:cNvPicPr>
          <p:nvPr/>
        </p:nvPicPr>
        <p:blipFill>
          <a:blip r:embed="rId2">
            <a:extLst>
              <a:ext uri="{28A0092B-C50C-407E-A947-70E740481C1C}">
                <a14:useLocalDpi xmlns:a14="http://schemas.microsoft.com/office/drawing/2010/main" val="0"/>
              </a:ext>
            </a:extLst>
          </a:blip>
          <a:srcRect t="16013"/>
          <a:stretch>
            <a:fillRect/>
          </a:stretch>
        </p:blipFill>
        <p:spPr bwMode="auto">
          <a:xfrm>
            <a:off x="1905000" y="1636713"/>
            <a:ext cx="8305800" cy="437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F38F4B1-1DD5-654A-A9DA-02261B75B898}" type="slidenum">
              <a:rPr lang="en-US" altLang="x-none">
                <a:solidFill>
                  <a:srgbClr val="FFFFFF"/>
                </a:solidFill>
              </a:rPr>
              <a:pPr eaLnBrk="1" hangingPunct="1"/>
              <a:t>9</a:t>
            </a:fld>
            <a:endParaRPr lang="en-US" altLang="x-none">
              <a:solidFill>
                <a:srgbClr val="FFFFFF"/>
              </a:solidFill>
            </a:endParaRPr>
          </a:p>
        </p:txBody>
      </p:sp>
      <p:pic>
        <p:nvPicPr>
          <p:cNvPr id="27652" name="Picture 4">
            <a:extLst>
              <a:ext uri="{FF2B5EF4-FFF2-40B4-BE49-F238E27FC236}">
                <a16:creationId xmlns:a16="http://schemas.microsoft.com/office/drawing/2014/main" id="{822ECDE2-2407-164E-8447-A49A9AC6F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438400"/>
            <a:ext cx="4572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facebook logo | Logo facebook, Social media logos, Facebook profile">
            <a:extLst>
              <a:ext uri="{FF2B5EF4-FFF2-40B4-BE49-F238E27FC236}">
                <a16:creationId xmlns:a16="http://schemas.microsoft.com/office/drawing/2014/main" id="{E505051F-ACF4-F94B-97C8-65131A218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217974"/>
            <a:ext cx="457200" cy="45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parkIntro" id="{C66675DA-AAB7-D54F-AE73-E4A2ECC6547B}" vid="{84A03F49-EC34-7243-982F-AE6F4EECC6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TotalTime>
  <Words>4078</Words>
  <Application>Microsoft Macintosh PowerPoint</Application>
  <PresentationFormat>Widescreen</PresentationFormat>
  <Paragraphs>577</Paragraphs>
  <Slides>67</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7" baseType="lpstr">
      <vt:lpstr>Arial</vt:lpstr>
      <vt:lpstr>Calibri</vt:lpstr>
      <vt:lpstr>Calibri Light</vt:lpstr>
      <vt:lpstr>Courier New</vt:lpstr>
      <vt:lpstr>Times New Roman</vt:lpstr>
      <vt:lpstr>Webdings</vt:lpstr>
      <vt:lpstr>Wingdings</vt:lpstr>
      <vt:lpstr>Retrospect</vt:lpstr>
      <vt:lpstr>Visio</vt:lpstr>
      <vt:lpstr>图表</vt:lpstr>
      <vt:lpstr>Introduction to  NOSQL Databases</vt:lpstr>
      <vt:lpstr>Background</vt:lpstr>
      <vt:lpstr>Issues with scaling</vt:lpstr>
      <vt:lpstr>Scaling out RDBMS: Master/Worker</vt:lpstr>
      <vt:lpstr>Scaling out RDBMS: Sharding</vt:lpstr>
      <vt:lpstr>What is NoSQL?</vt:lpstr>
      <vt:lpstr>What is NoSQL?</vt:lpstr>
      <vt:lpstr>What is NoSQL?</vt:lpstr>
      <vt:lpstr>Who is using them?</vt:lpstr>
      <vt:lpstr>3 major papers for NoSQL</vt:lpstr>
      <vt:lpstr>The Perfect Storm</vt:lpstr>
      <vt:lpstr>CAP Theorem</vt:lpstr>
      <vt:lpstr>CAP Theorem</vt:lpstr>
      <vt:lpstr>CAP Theorem</vt:lpstr>
      <vt:lpstr>CAP Theorem</vt:lpstr>
      <vt:lpstr>CAP Theorem</vt:lpstr>
      <vt:lpstr>CAP Theorem</vt:lpstr>
      <vt:lpstr>CAP Theorem</vt:lpstr>
      <vt:lpstr>CAP Theorem</vt:lpstr>
      <vt:lpstr>NoSQL categories</vt:lpstr>
      <vt:lpstr>Key-value</vt:lpstr>
      <vt:lpstr>Key-value</vt:lpstr>
      <vt:lpstr>PowerPoint Presentation</vt:lpstr>
      <vt:lpstr>PowerPoint Presentation</vt:lpstr>
      <vt:lpstr>PowerPoint Presentation</vt:lpstr>
      <vt:lpstr>PowerPoint Presentation</vt:lpstr>
      <vt:lpstr>Key-value</vt:lpstr>
      <vt:lpstr>Key-value</vt:lpstr>
      <vt:lpstr>Document-based</vt:lpstr>
      <vt:lpstr>Document-based</vt:lpstr>
      <vt:lpstr>PowerPoint Presentation</vt:lpstr>
      <vt:lpstr>PowerPoint Presentation</vt:lpstr>
      <vt:lpstr>MongoDB query</vt:lpstr>
      <vt:lpstr>Mongodb</vt:lpstr>
      <vt:lpstr>Mongodb</vt:lpstr>
      <vt:lpstr>Couchdb</vt:lpstr>
      <vt:lpstr>Column-based</vt:lpstr>
      <vt:lpstr>Column-based</vt:lpstr>
      <vt:lpstr>Cassandra</vt:lpstr>
      <vt:lpstr>Column-based</vt:lpstr>
      <vt:lpstr>Cassandra at Netflix</vt:lpstr>
      <vt:lpstr>Column-based</vt:lpstr>
      <vt:lpstr>Graph-based</vt:lpstr>
      <vt:lpstr>Neo4J</vt:lpstr>
      <vt:lpstr>PowerPoint Presentation</vt:lpstr>
      <vt:lpstr>PowerPoint Presentation</vt:lpstr>
      <vt:lpstr>Conclusion</vt:lpstr>
      <vt:lpstr>Conclusion</vt:lpstr>
      <vt:lpstr>PowerPoint Presentation</vt:lpstr>
      <vt:lpstr>PowerPoint Presentation</vt:lpstr>
      <vt:lpstr>PowerPoint Presentation</vt:lpstr>
      <vt:lpstr>The Big Picture</vt:lpstr>
      <vt:lpstr>NewSQL </vt:lpstr>
      <vt:lpstr>NewSQL Database Features</vt:lpstr>
      <vt:lpstr>NewSQL Systems</vt:lpstr>
      <vt:lpstr>PowerPoint Presentation</vt:lpstr>
      <vt:lpstr>VoltDB</vt:lpstr>
      <vt:lpstr>VoltDB</vt:lpstr>
      <vt:lpstr>ACID in VoltDB</vt:lpstr>
      <vt:lpstr>Big Data in the real world</vt:lpstr>
      <vt:lpstr>PowerPoint Presentation</vt:lpstr>
      <vt:lpstr>PowerPoint Presentation</vt:lpstr>
      <vt:lpstr>PowerPoint Presentation</vt:lpstr>
      <vt:lpstr>Netflix</vt:lpstr>
      <vt:lpstr>Pinterest</vt:lpstr>
      <vt:lpstr>Stumble Upon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dc:title>
  <dc:creator>Quinn Snell</dc:creator>
  <cp:lastModifiedBy>Quinn Snell</cp:lastModifiedBy>
  <cp:revision>9</cp:revision>
  <dcterms:created xsi:type="dcterms:W3CDTF">2021-10-14T17:11:12Z</dcterms:created>
  <dcterms:modified xsi:type="dcterms:W3CDTF">2021-10-26T17:42:36Z</dcterms:modified>
</cp:coreProperties>
</file>